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690" r:id="rId4"/>
    <p:sldId id="703" r:id="rId6"/>
    <p:sldId id="739" r:id="rId7"/>
    <p:sldId id="796" r:id="rId8"/>
    <p:sldId id="728" r:id="rId9"/>
    <p:sldId id="732" r:id="rId10"/>
    <p:sldId id="718" r:id="rId11"/>
    <p:sldId id="719" r:id="rId12"/>
    <p:sldId id="721" r:id="rId13"/>
    <p:sldId id="729" r:id="rId14"/>
    <p:sldId id="785" r:id="rId15"/>
    <p:sldId id="775" r:id="rId16"/>
    <p:sldId id="818" r:id="rId17"/>
    <p:sldId id="780" r:id="rId18"/>
    <p:sldId id="781" r:id="rId19"/>
    <p:sldId id="782" r:id="rId20"/>
    <p:sldId id="783" r:id="rId21"/>
    <p:sldId id="784" r:id="rId22"/>
    <p:sldId id="791" r:id="rId23"/>
    <p:sldId id="788" r:id="rId24"/>
    <p:sldId id="819" r:id="rId25"/>
    <p:sldId id="773" r:id="rId26"/>
    <p:sldId id="786" r:id="rId27"/>
    <p:sldId id="787" r:id="rId28"/>
    <p:sldId id="779" r:id="rId29"/>
    <p:sldId id="792" r:id="rId30"/>
    <p:sldId id="794" r:id="rId31"/>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875" autoAdjust="0"/>
  </p:normalViewPr>
  <p:slideViewPr>
    <p:cSldViewPr snapToGrid="0">
      <p:cViewPr varScale="1">
        <p:scale>
          <a:sx n="116" d="100"/>
          <a:sy n="116" d="100"/>
        </p:scale>
        <p:origin x="9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72B18-83F8-4D4F-B8D4-08835985535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E8054-7361-4599-B8BA-215B2848BC1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endParaRPr lang="zh-CN" altLang="en-US" dirty="0"/>
          </a:p>
        </p:txBody>
      </p:sp>
      <p:sp>
        <p:nvSpPr>
          <p:cNvPr id="4" name="灯片编号占位符 3"/>
          <p:cNvSpPr>
            <a:spLocks noGrp="1"/>
          </p:cNvSpPr>
          <p:nvPr>
            <p:ph type="sldNum" sz="quarter" idx="10"/>
          </p:nvPr>
        </p:nvSpPr>
        <p:spPr/>
        <p:txBody>
          <a:bodyPr/>
          <a:lstStyle/>
          <a:p>
            <a:fld id="{1124B15B-9D34-48B7-B76B-BDE38A39AD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endParaRPr lang="zh-CN" altLang="en-US" dirty="0"/>
          </a:p>
        </p:txBody>
      </p:sp>
      <p:sp>
        <p:nvSpPr>
          <p:cNvPr id="4" name="灯片编号占位符 3"/>
          <p:cNvSpPr>
            <a:spLocks noGrp="1"/>
          </p:cNvSpPr>
          <p:nvPr>
            <p:ph type="sldNum" sz="quarter" idx="10"/>
          </p:nvPr>
        </p:nvSpPr>
        <p:spPr/>
        <p:txBody>
          <a:bodyPr/>
          <a:lstStyle/>
          <a:p>
            <a:fld id="{1124B15B-9D34-48B7-B76B-BDE38A39AD9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在这里列小标题</a:t>
            </a:r>
            <a:endParaRPr lang="zh-CN" altLang="en-US" dirty="0"/>
          </a:p>
        </p:txBody>
      </p:sp>
      <p:sp>
        <p:nvSpPr>
          <p:cNvPr id="4" name="灯片编号占位符 3"/>
          <p:cNvSpPr>
            <a:spLocks noGrp="1"/>
          </p:cNvSpPr>
          <p:nvPr>
            <p:ph type="sldNum" sz="quarter" idx="10"/>
          </p:nvPr>
        </p:nvSpPr>
        <p:spPr/>
        <p:txBody>
          <a:bodyPr/>
          <a:lstStyle/>
          <a:p>
            <a:fld id="{1124B15B-9D34-48B7-B76B-BDE38A39AD9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fld id="{2DA3FF78-4202-4C00-ABBB-2A317B784776}" type="slidenum">
              <a:rPr lang="en-US" altLang="zh-CN" smtClean="0"/>
            </a:fld>
            <a:endParaRPr lang="en-US"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B14C56-CD5A-4BCA-A185-06BF763856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fld>
            <a:endParaRPr lang="zh-CN" altLang="en-US"/>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微软雅黑" panose="020B0503020204020204" charset="-122"/>
                <a:ea typeface="微软雅黑" panose="020B0503020204020204" charset="-122"/>
                <a:sym typeface="+mn-ea"/>
              </a:rPr>
              <a:t>感谢您下载小木头平台上提供的</a:t>
            </a:r>
            <a:r>
              <a:rPr lang="en-US" altLang="zh-CN" sz="300" dirty="0">
                <a:solidFill>
                  <a:schemeClr val="bg1">
                    <a:lumMod val="95000"/>
                  </a:schemeClr>
                </a:solidFill>
                <a:latin typeface="微软雅黑" panose="020B0503020204020204" charset="-122"/>
                <a:ea typeface="微软雅黑" panose="020B0503020204020204" charset="-122"/>
                <a:sym typeface="+mn-ea"/>
              </a:rPr>
              <a:t>PPT</a:t>
            </a:r>
            <a:r>
              <a:rPr lang="zh-CN" altLang="en-US" sz="300" dirty="0">
                <a:solidFill>
                  <a:schemeClr val="bg1">
                    <a:lumMod val="95000"/>
                  </a:schemeClr>
                </a:solidFill>
                <a:latin typeface="微软雅黑" panose="020B0503020204020204" charset="-122"/>
                <a:ea typeface="微软雅黑" panose="020B0503020204020204" charset="-122"/>
                <a:sym typeface="+mn-ea"/>
              </a:rPr>
              <a:t>作品，为了您和小木头以及原创作者的利益，请勿复制、传播、销售，否则将承担法律责任！小木头将对作品进行维权，按照传播下载次数进行十倍的索取赔偿！</a:t>
            </a:r>
            <a:endParaRPr lang="zh-CN" altLang="en-US" sz="300" dirty="0">
              <a:solidFill>
                <a:schemeClr val="bg1">
                  <a:lumMod val="95000"/>
                </a:schemeClr>
              </a:solidFill>
              <a:latin typeface="微软雅黑" panose="020B0503020204020204" charset="-122"/>
              <a:ea typeface="微软雅黑" panose="020B0503020204020204" charset="-122"/>
              <a:sym typeface="+mn-ea"/>
            </a:endParaRPr>
          </a:p>
          <a:p>
            <a:r>
              <a:rPr lang="en-US" altLang="zh-CN" sz="600" dirty="0">
                <a:solidFill>
                  <a:schemeClr val="bg1">
                    <a:lumMod val="95000"/>
                  </a:schemeClr>
                </a:solidFill>
                <a:latin typeface="微软雅黑" panose="020B0503020204020204" charset="-122"/>
                <a:ea typeface="微软雅黑" panose="020B0503020204020204" charset="-122"/>
                <a:sym typeface="+mn-ea"/>
              </a:rPr>
              <a:t>ibaotu.com</a:t>
            </a:r>
            <a:endParaRPr lang="en-US" altLang="zh-CN" sz="600" dirty="0">
              <a:solidFill>
                <a:schemeClr val="bg1">
                  <a:lumMod val="95000"/>
                </a:schemeClr>
              </a:solidFill>
              <a:latin typeface="微软雅黑" panose="020B0503020204020204" charset="-122"/>
              <a:ea typeface="微软雅黑" panose="020B0503020204020204" charset="-122"/>
              <a:sym typeface="+mn-ea"/>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8" name="文本框 7"/>
          <p:cNvSpPr txBox="1"/>
          <p:nvPr userDrawn="1"/>
        </p:nvSpPr>
        <p:spPr>
          <a:xfrm>
            <a:off x="11749939" y="6550223"/>
            <a:ext cx="884121" cy="276999"/>
          </a:xfrm>
          <a:prstGeom prst="rect">
            <a:avLst/>
          </a:prstGeom>
          <a:noFill/>
        </p:spPr>
        <p:txBody>
          <a:bodyPr wrap="square" rtlCol="0">
            <a:spAutoFit/>
          </a:bodyPr>
          <a:lstStyle/>
          <a:p>
            <a:fld id="{60E824D8-A1E7-4AEC-8332-86B30DC3C4B0}" type="slidenum">
              <a: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rPr>
            </a:fld>
            <a:endParaRPr lang="zh-CN" altLang="en-US" sz="1200" kern="1200" dirty="0">
              <a:solidFill>
                <a:schemeClr val="tx1">
                  <a:tint val="75000"/>
                </a:schemeClr>
              </a:solidFill>
              <a:latin typeface="Times New Roman" panose="02020603050405020304" pitchFamily="18" charset="0"/>
              <a:ea typeface="+mn-ea"/>
              <a:cs typeface="Times New Roman" panose="02020603050405020304" pitchFamily="18" charset="0"/>
            </a:endParaRPr>
          </a:p>
        </p:txBody>
      </p:sp>
      <p:grpSp>
        <p:nvGrpSpPr>
          <p:cNvPr id="17" name="组合 16"/>
          <p:cNvGrpSpPr/>
          <p:nvPr userDrawn="1"/>
        </p:nvGrpSpPr>
        <p:grpSpPr>
          <a:xfrm>
            <a:off x="660400" y="344681"/>
            <a:ext cx="384771" cy="384771"/>
            <a:chOff x="669869" y="597306"/>
            <a:chExt cx="409972" cy="409973"/>
          </a:xfrm>
        </p:grpSpPr>
        <p:sp>
          <p:nvSpPr>
            <p:cNvPr id="18" name="íṥļîḓê"/>
            <p:cNvSpPr/>
            <p:nvPr/>
          </p:nvSpPr>
          <p:spPr>
            <a:xfrm>
              <a:off x="669869" y="597306"/>
              <a:ext cx="409972" cy="409973"/>
            </a:xfrm>
            <a:prstGeom prst="ellipse">
              <a:avLst/>
            </a:prstGeom>
            <a:noFill/>
            <a:ln w="12700" cap="flat" cmpd="sng" algn="ctr">
              <a:solidFill>
                <a:srgbClr val="3D5864"/>
              </a:solidFill>
              <a:prstDash val="solid"/>
              <a:miter lim="800000"/>
            </a:ln>
            <a:effectLst/>
          </p:spPr>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íṥlíḓê"/>
            <p:cNvSpPr/>
            <p:nvPr/>
          </p:nvSpPr>
          <p:spPr>
            <a:xfrm>
              <a:off x="707772" y="635208"/>
              <a:ext cx="334166" cy="334167"/>
            </a:xfrm>
            <a:prstGeom prst="ellipse">
              <a:avLst/>
            </a:prstGeom>
            <a:solidFill>
              <a:srgbClr val="3D5864"/>
            </a:solidFill>
            <a:ln w="28575" cap="flat" cmpd="sng" algn="ctr">
              <a:noFill/>
              <a:prstDash val="solid"/>
              <a:miter lim="800000"/>
            </a:ln>
            <a:effectLst/>
          </p:spPr>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ysClr val="window" lastClr="FFFFFF"/>
            </a:solidFill>
            <a:ln w="28575"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noFill/>
          <a:ln w="6350" cap="flat" cmpd="sng" algn="ctr">
            <a:solidFill>
              <a:sysClr val="window" lastClr="FFFFFF">
                <a:lumMod val="75000"/>
              </a:sysClr>
            </a:solidFill>
            <a:prstDash val="solid"/>
            <a:miter lim="800000"/>
          </a:ln>
          <a:effectLst/>
        </p:spPr>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extLst>
              <a:ext uri="{28A0092B-C50C-407E-A947-70E740481C1C}">
                <a14:useLocalDpi xmlns:a14="http://schemas.microsoft.com/office/drawing/2010/main" val="0"/>
              </a:ext>
            </a:extLst>
          </a:blip>
          <a:srcRect r="25229"/>
          <a:stretch>
            <a:fillRect/>
          </a:stretch>
        </p:blipFill>
        <p:spPr>
          <a:xfrm>
            <a:off x="5340455" y="0"/>
            <a:ext cx="6858633" cy="6858000"/>
          </a:xfrm>
          <a:prstGeom prst="rect">
            <a:avLst/>
          </a:prstGeom>
        </p:spPr>
      </p:pic>
      <p:sp>
        <p:nvSpPr>
          <p:cNvPr id="32" name="矩形 31"/>
          <p:cNvSpPr/>
          <p:nvPr userDrawn="1"/>
        </p:nvSpPr>
        <p:spPr>
          <a:xfrm>
            <a:off x="56728" y="0"/>
            <a:ext cx="12192000" cy="6858000"/>
          </a:xfrm>
          <a:prstGeom prst="rect">
            <a:avLst/>
          </a:prstGeom>
          <a:gradFill flip="none" rotWithShape="1">
            <a:gsLst>
              <a:gs pos="46000">
                <a:schemeClr val="bg1"/>
              </a:gs>
              <a:gs pos="100000">
                <a:schemeClr val="bg1">
                  <a:alpha val="0"/>
                </a:schemeClr>
              </a:gs>
            </a:gsLst>
            <a:lin ang="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21"/>
          <p:cNvCxnSpPr/>
          <p:nvPr userDrawn="1"/>
        </p:nvCxnSpPr>
        <p:spPr>
          <a:xfrm flipV="1">
            <a:off x="667503" y="4827181"/>
            <a:ext cx="4492832" cy="12619"/>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endParaRPr lang="en-US" altLang="zh-CN" dirty="0"/>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96D780-A532-42FD-9AA5-89CEABCC74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3BF61C-29BF-400E-987F-F5D9B901B0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6D780-A532-42FD-9AA5-89CEABCC749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BF61C-29BF-400E-987F-F5D9B901B0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14C56-CD5A-4BCA-A185-06BF763856E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2DA3FF78-4202-4C00-ABBB-2A317B7847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4.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4.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4.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4.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80237" y="1658400"/>
            <a:ext cx="5382083" cy="1793978"/>
          </a:xfrm>
        </p:spPr>
        <p:txBody>
          <a:bodyPr/>
          <a:lstStyle/>
          <a:p>
            <a:r>
              <a:rPr lang="zh-CN" altLang="en-US" sz="4000" dirty="0">
                <a:solidFill>
                  <a:srgbClr val="3D5864"/>
                </a:solidFill>
                <a:ea typeface="+mn-ea"/>
                <a:cs typeface="+mn-ea"/>
              </a:rPr>
              <a:t>基于误差建模的位宽</a:t>
            </a:r>
            <a:endParaRPr lang="zh-CN" altLang="en-US" sz="4000" dirty="0">
              <a:solidFill>
                <a:srgbClr val="3D5864"/>
              </a:solidFill>
              <a:ea typeface="+mn-ea"/>
              <a:cs typeface="+mn-ea"/>
            </a:endParaRPr>
          </a:p>
          <a:p>
            <a:r>
              <a:rPr lang="zh-CN" altLang="en-US" sz="4000" dirty="0">
                <a:solidFill>
                  <a:srgbClr val="3D5864"/>
                </a:solidFill>
                <a:ea typeface="+mn-ea"/>
                <a:cs typeface="+mn-ea"/>
              </a:rPr>
              <a:t>联合优化</a:t>
            </a:r>
            <a:endParaRPr lang="zh-CN" altLang="en-US" sz="4000" dirty="0">
              <a:solidFill>
                <a:srgbClr val="3D5864"/>
              </a:solidFill>
              <a:ea typeface="+mn-ea"/>
              <a:cs typeface="+mn-ea"/>
            </a:endParaRPr>
          </a:p>
        </p:txBody>
      </p:sp>
      <p:sp>
        <p:nvSpPr>
          <p:cNvPr id="2" name="日期占位符 1"/>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sp>
        <p:nvSpPr>
          <p:cNvPr id="12" name="矩形 11"/>
          <p:cNvSpPr/>
          <p:nvPr/>
        </p:nvSpPr>
        <p:spPr>
          <a:xfrm>
            <a:off x="652957" y="3722946"/>
            <a:ext cx="4917440" cy="1042721"/>
          </a:xfrm>
          <a:prstGeom prst="rect">
            <a:avLst/>
          </a:prstGeom>
        </p:spPr>
        <p:txBody>
          <a:bodyPr wrap="square" lIns="0">
            <a:spAutoFit/>
          </a:bodyPr>
          <a:lstStyle/>
          <a:p>
            <a:pPr>
              <a:lnSpc>
                <a:spcPct val="150000"/>
              </a:lnSpc>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鲍开轩 夏美东 凌国晟</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缪杰豪</a:t>
            </a:r>
            <a:r>
              <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许威</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东南大学 移动通信全国重点实验室</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sp>
        <p:nvSpPr>
          <p:cNvPr id="9" name="文本占位符 5"/>
          <p:cNvSpPr>
            <a:spLocks noGrp="1"/>
          </p:cNvSpPr>
          <p:nvPr>
            <p:ph type="body" sz="quarter" idx="10"/>
          </p:nvPr>
        </p:nvSpPr>
        <p:spPr>
          <a:xfrm>
            <a:off x="652957" y="5223369"/>
            <a:ext cx="2195018" cy="469931"/>
          </a:xfrm>
        </p:spPr>
        <p:txBody>
          <a:bodyPr/>
          <a:lstStyle/>
          <a:p>
            <a:r>
              <a:rPr lang="en-US" altLang="zh-CN" sz="2000" b="0" dirty="0">
                <a:solidFill>
                  <a:schemeClr val="tx1"/>
                </a:solidFill>
              </a:rPr>
              <a:t>2024</a:t>
            </a:r>
            <a:r>
              <a:rPr lang="zh-CN" altLang="en-US" sz="2000" b="0" dirty="0">
                <a:solidFill>
                  <a:schemeClr val="tx1"/>
                </a:solidFill>
              </a:rPr>
              <a:t>年</a:t>
            </a:r>
            <a:r>
              <a:rPr lang="en-US" altLang="zh-CN" sz="2000" b="0" dirty="0">
                <a:solidFill>
                  <a:schemeClr val="tx1"/>
                </a:solidFill>
              </a:rPr>
              <a:t>6</a:t>
            </a:r>
            <a:r>
              <a:rPr lang="zh-CN" altLang="en-US" sz="2000" b="0" dirty="0">
                <a:solidFill>
                  <a:schemeClr val="tx1"/>
                </a:solidFill>
              </a:rPr>
              <a:t>月</a:t>
            </a:r>
            <a:r>
              <a:rPr lang="en-US" altLang="zh-CN" sz="2000" b="0" dirty="0">
                <a:solidFill>
                  <a:schemeClr val="tx1"/>
                </a:solidFill>
              </a:rPr>
              <a:t>6</a:t>
            </a:r>
            <a:r>
              <a:rPr lang="zh-CN" altLang="en-US" sz="2000" b="0" dirty="0">
                <a:solidFill>
                  <a:schemeClr val="tx1"/>
                </a:solidFill>
              </a:rPr>
              <a:t>日</a:t>
            </a:r>
            <a:endParaRPr lang="zh-CN" altLang="en-US" sz="2000" b="0"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仿真计算误差对性能的影响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solidFill>
                  <a:srgbClr val="FF0000"/>
                </a:solidFill>
                <a:latin typeface="Times New Roman" panose="02020603050405020304" pitchFamily="18" charset="0"/>
                <a:cs typeface="Times New Roman" panose="02020603050405020304" pitchFamily="18" charset="0"/>
              </a:rPr>
              <a:t>仿真计算误差对通信性能的影响</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nvGraphicFramePr>
        <p:xfrm>
          <a:off x="2035319" y="1875596"/>
          <a:ext cx="8121361" cy="4024512"/>
        </p:xfrm>
        <a:graphic>
          <a:graphicData uri="http://schemas.openxmlformats.org/drawingml/2006/table">
            <a:tbl>
              <a:tblPr firstRow="1" bandRow="1">
                <a:tableStyleId>{5C22544A-7EE6-4342-B048-85BDC9FD1C3A}</a:tableStyleId>
              </a:tblPr>
              <a:tblGrid>
                <a:gridCol w="3162299"/>
                <a:gridCol w="4959062"/>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hMerge="1">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发送功率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平均功率分配</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zh-CN" altLang="en-US" sz="2000" b="1" dirty="0">
                <a:solidFill>
                  <a:srgbClr val="3D5864"/>
                </a:solidFill>
                <a:latin typeface="微软雅黑" panose="020B0503020204020204" charset="-122"/>
                <a:ea typeface="微软雅黑" panose="020B0503020204020204" charset="-122"/>
              </a:rPr>
              <a:t>不同</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计算误差下的性能指标</a:t>
            </a:r>
            <a:r>
              <a:rPr lang="zh-CN" altLang="en-US" sz="2000" b="1" dirty="0">
                <a:solidFill>
                  <a:srgbClr val="3D5864"/>
                </a:solidFill>
                <a:latin typeface="微软雅黑" panose="020B0503020204020204" charset="-122"/>
                <a:ea typeface="微软雅黑" panose="020B0503020204020204" charset="-122"/>
              </a:rPr>
              <a:t>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6" name="文本框 5"/>
          <p:cNvSpPr txBox="1"/>
          <p:nvPr/>
        </p:nvSpPr>
        <p:spPr>
          <a:xfrm>
            <a:off x="416954" y="4557859"/>
            <a:ext cx="11358092"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计算误差非常小时（如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性能的影响不大；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随着计算误差的增大，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性能会</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快速下降</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，计算误差到达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性能随着</a:t>
            </a:r>
            <a:r>
              <a:rPr lang="en-US" altLang="zh-CN" dirty="0">
                <a:latin typeface="Times New Roman" panose="02020603050405020304" pitchFamily="18" charset="0"/>
                <a:ea typeface="宋体" panose="02010600030101010101" pitchFamily="2" charset="-122"/>
                <a:cs typeface="Times New Roman" panose="02020603050405020304" pitchFamily="18" charset="0"/>
              </a:rPr>
              <a:t>SNR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的提高而提高的幅度就变得有限，计算误差到达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性能完全由计算误差决定；</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计算误差会显著影响</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性能</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的计算误差就能明显影响到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7750" t="8670" r="10664" b="5672"/>
          <a:stretch>
            <a:fillRect/>
          </a:stretch>
        </p:blipFill>
        <p:spPr>
          <a:xfrm>
            <a:off x="311083" y="1513001"/>
            <a:ext cx="3671740" cy="295059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823" y="1197733"/>
            <a:ext cx="4482445" cy="3430827"/>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980" y="1197733"/>
            <a:ext cx="4482445" cy="343082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考虑计算误差</a:t>
            </a:r>
            <a:r>
              <a:rPr lang="zh-CN" altLang="en-US" sz="2000" b="1" dirty="0">
                <a:solidFill>
                  <a:srgbClr val="3D5864"/>
                </a:solidFill>
                <a:latin typeface="微软雅黑" panose="020B0503020204020204" charset="-122"/>
                <a:ea typeface="微软雅黑" panose="020B0503020204020204" charset="-122"/>
              </a:rPr>
              <a:t>的功率分配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计算误差的出现，</a:t>
                </a:r>
                <a:r>
                  <a:rPr lang="zh-CN" altLang="en-US" sz="2000" dirty="0">
                    <a:solidFill>
                      <a:srgbClr val="FF0000"/>
                    </a:solidFill>
                    <a:latin typeface="Times New Roman" panose="02020603050405020304" pitchFamily="18" charset="0"/>
                    <a:cs typeface="Times New Roman" panose="02020603050405020304" pitchFamily="18" charset="0"/>
                  </a:rPr>
                  <a:t>实际上是直接改变了接收信号的表达式：</a:t>
                </a:r>
                <a:endParaRPr lang="en-US" altLang="zh-CN" sz="2000" b="1" dirty="0">
                  <a:solidFill>
                    <a:srgbClr val="FF0000"/>
                  </a:solidFill>
                  <a:cs typeface="Times New Roman" panose="02020603050405020304" pitchFamily="18" charset="0"/>
                </a:endParaRPr>
              </a:p>
              <a:p>
                <a:pPr lvl="5" algn="just">
                  <a:lnSpc>
                    <a:spcPct val="150000"/>
                  </a:lnSpc>
                </a:pPr>
                <a:r>
                  <a:rPr lang="en-US" altLang="zh-CN" sz="2000" b="1" dirty="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b="0" i="0" smtClean="0">
                            <a:latin typeface="Cambria Math" panose="02040503050406030204" pitchFamily="18" charset="0"/>
                            <a:cs typeface="Times New Roman" panose="02020603050405020304" pitchFamily="18" charset="0"/>
                          </a:rPr>
                          <m:t>r</m:t>
                        </m:r>
                      </m:sub>
                      <m:sup>
                        <m:r>
                          <a:rPr lang="en-US" altLang="zh-CN" sz="2000" b="0" i="1" smtClean="0">
                            <a:latin typeface="Cambria Math" panose="02040503050406030204" pitchFamily="18" charset="0"/>
                            <a:cs typeface="Times New Roman" panose="02020603050405020304" pitchFamily="18" charset="0"/>
                          </a:rPr>
                          <m:t>𝐻</m:t>
                        </m:r>
                      </m:sup>
                    </m:sSubSup>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latin typeface="Cambria Math" panose="02040503050406030204" pitchFamily="18" charset="0"/>
                            <a:cs typeface="Times New Roman" panose="02020603050405020304" pitchFamily="18" charset="0"/>
                          </a:rPr>
                          <m:t>𝐔</m:t>
                        </m:r>
                        <m:r>
                          <a:rPr lang="el-GR" altLang="zh-CN" sz="2000" b="1" i="0" smtClean="0">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𝐻</m:t>
                            </m:r>
                          </m:sup>
                        </m:sSup>
                        <m:d>
                          <m:d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b="0" i="0">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𝐧</m:t>
                        </m:r>
                      </m:e>
                    </m:d>
                  </m:oMath>
                </a14:m>
                <a:endParaRPr lang="en-US" altLang="zh-CN" sz="2000" b="0" i="1" dirty="0">
                  <a:latin typeface="Cambria Math" panose="02040503050406030204" pitchFamily="18" charset="0"/>
                  <a:cs typeface="Times New Roman" panose="02020603050405020304" pitchFamily="18" charset="0"/>
                </a:endParaRPr>
              </a:p>
              <a:p>
                <a:pPr lvl="5"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smtClean="0">
                        <a:solidFill>
                          <a:srgbClr val="FF0000"/>
                        </a:solidFill>
                        <a:latin typeface="Cambria Math" panose="02040503050406030204" pitchFamily="18" charset="0"/>
                        <a:cs typeface="Times New Roman" panose="02020603050405020304" pitchFamily="18" charset="0"/>
                      </a:rPr>
                      <m:t>𝐆</m:t>
                    </m:r>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en-US" altLang="zh-CN" sz="2000" b="1">
                            <a:solidFill>
                              <a:srgbClr val="FF0000"/>
                            </a:solidFill>
                            <a:latin typeface="Cambria Math" panose="02040503050406030204" pitchFamily="18" charset="0"/>
                            <a:cs typeface="Times New Roman" panose="02020603050405020304" pitchFamily="18" charset="0"/>
                          </a:rPr>
                          <m:t>𝐔</m:t>
                        </m:r>
                      </m:e>
                      <m:sub>
                        <m:r>
                          <m:rPr>
                            <m:sty m:val="p"/>
                          </m:rPr>
                          <a:rPr lang="en-US" altLang="zh-CN" sz="2000">
                            <a:solidFill>
                              <a:srgbClr val="FF0000"/>
                            </a:solidFill>
                            <a:latin typeface="Cambria Math" panose="02040503050406030204" pitchFamily="18" charset="0"/>
                            <a:cs typeface="Times New Roman" panose="02020603050405020304" pitchFamily="18" charset="0"/>
                          </a:rPr>
                          <m:t>r</m:t>
                        </m:r>
                      </m:sub>
                      <m:sup>
                        <m:r>
                          <a:rPr lang="en-US" altLang="zh-CN" sz="2000" i="1">
                            <a:solidFill>
                              <a:srgbClr val="FF0000"/>
                            </a:solidFill>
                            <a:latin typeface="Cambria Math" panose="02040503050406030204" pitchFamily="18" charset="0"/>
                            <a:cs typeface="Times New Roman" panose="02020603050405020304" pitchFamily="18" charset="0"/>
                          </a:rPr>
                          <m:t>𝐻</m:t>
                        </m:r>
                      </m:sup>
                    </m:sSubSup>
                    <m:r>
                      <a:rPr lang="en-US" altLang="zh-CN" sz="2000" b="1">
                        <a:solidFill>
                          <a:srgbClr val="FF0000"/>
                        </a:solidFill>
                        <a:latin typeface="Cambria Math" panose="02040503050406030204" pitchFamily="18" charset="0"/>
                        <a:cs typeface="Times New Roman" panose="02020603050405020304" pitchFamily="18" charset="0"/>
                      </a:rPr>
                      <m:t>𝐔</m:t>
                    </m:r>
                    <m:r>
                      <a:rPr lang="el-GR"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sup>
                    </m:sSup>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lvl="5"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smtClean="0">
                        <a:solidFill>
                          <a:srgbClr val="FF0000"/>
                        </a:solidFill>
                        <a:latin typeface="Cambria Math" panose="02040503050406030204" pitchFamily="18" charset="0"/>
                        <a:cs typeface="Times New Roman" panose="02020603050405020304" pitchFamily="18" charset="0"/>
                      </a:rPr>
                      <m:t>𝐆</m:t>
                    </m:r>
                    <m:sSup>
                      <m:sSupPr>
                        <m:ctrlPr>
                          <a:rPr lang="el-GR"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en-US" altLang="zh-CN" sz="2000" b="1">
                            <a:solidFill>
                              <a:srgbClr val="FF0000"/>
                            </a:solidFill>
                            <a:latin typeface="Cambria Math" panose="02040503050406030204" pitchFamily="18" charset="0"/>
                            <a:cs typeface="Times New Roman" panose="02020603050405020304" pitchFamily="18" charset="0"/>
                          </a:rPr>
                          <m:t>𝐕</m:t>
                        </m:r>
                      </m:e>
                      <m:sub>
                        <m:r>
                          <m:rPr>
                            <m:sty m:val="p"/>
                          </m:rPr>
                          <a:rPr lang="en-US" altLang="zh-CN" sz="2000">
                            <a:solidFill>
                              <a:srgbClr val="FF0000"/>
                            </a:solidFill>
                            <a:latin typeface="Cambria Math" panose="02040503050406030204" pitchFamily="18" charset="0"/>
                            <a:cs typeface="Times New Roman" panose="02020603050405020304" pitchFamily="18" charset="0"/>
                          </a:rPr>
                          <m:t>t</m:t>
                        </m:r>
                      </m:sub>
                      <m:sup>
                        <m:r>
                          <a:rPr lang="en-US" altLang="zh-CN" sz="2000" i="1">
                            <a:solidFill>
                              <a:srgbClr val="FF0000"/>
                            </a:solidFill>
                            <a:latin typeface="Cambria Math" panose="02040503050406030204" pitchFamily="18" charset="0"/>
                            <a:cs typeface="Times New Roman" panose="02020603050405020304" pitchFamily="18" charset="0"/>
                          </a:rPr>
                          <m:t>𝐻</m:t>
                        </m:r>
                      </m:sup>
                    </m:sSubSup>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这就要求在进行系统设计（如功率分配）的时候，</a:t>
                </a:r>
                <a:r>
                  <a:rPr lang="zh-CN" altLang="en-US" sz="2000" dirty="0">
                    <a:solidFill>
                      <a:srgbClr val="FF0000"/>
                    </a:solidFill>
                    <a:latin typeface="Times New Roman" panose="02020603050405020304" pitchFamily="18" charset="0"/>
                    <a:cs typeface="Times New Roman" panose="02020603050405020304" pitchFamily="18" charset="0"/>
                  </a:rPr>
                  <a:t>必须要将低位宽计算引入的误差考虑在内</a:t>
                </a:r>
                <a:r>
                  <a:rPr lang="zh-CN" altLang="en-US" sz="2000" dirty="0">
                    <a:latin typeface="Times New Roman" panose="02020603050405020304" pitchFamily="18" charset="0"/>
                    <a:cs typeface="Times New Roman" panose="02020603050405020304" pitchFamily="18" charset="0"/>
                  </a:rPr>
                  <a:t>，否则系统的性能将会受到较大的影响。</a:t>
                </a:r>
                <a:endParaRPr lang="en-US" altLang="zh-CN" sz="2000" dirty="0">
                  <a:latin typeface="Times New Roman" panose="02020603050405020304" pitchFamily="18" charset="0"/>
                  <a:cs typeface="Times New Roman" panose="02020603050405020304" pitchFamily="18" charset="0"/>
                </a:endParaRPr>
              </a:p>
              <a:p>
                <a:pPr>
                  <a:lnSpc>
                    <a:spcPct val="200000"/>
                  </a:lnSpc>
                </a:pPr>
                <a:endParaRPr lang="en-US" altLang="zh-CN"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下面，将低位宽计算带来的计算误差考虑在内，</a:t>
                </a:r>
                <a:r>
                  <a:rPr lang="zh-CN" altLang="en-US" sz="2000" dirty="0">
                    <a:solidFill>
                      <a:srgbClr val="FF0000"/>
                    </a:solidFill>
                    <a:latin typeface="Times New Roman" panose="02020603050405020304" pitchFamily="18" charset="0"/>
                    <a:cs typeface="Times New Roman" panose="02020603050405020304" pitchFamily="18" charset="0"/>
                  </a:rPr>
                  <a:t>从优化的角度</a:t>
                </a:r>
                <a:r>
                  <a:rPr lang="zh-CN" altLang="en-US" sz="2000" dirty="0">
                    <a:latin typeface="Times New Roman" panose="02020603050405020304" pitchFamily="18" charset="0"/>
                    <a:cs typeface="Times New Roman" panose="02020603050405020304" pitchFamily="18" charset="0"/>
                  </a:rPr>
                  <a:t>，在不同的系统设计准则下，</a:t>
                </a:r>
                <a:r>
                  <a:rPr lang="zh-CN" altLang="en-US" sz="2000" dirty="0">
                    <a:solidFill>
                      <a:srgbClr val="FF0000"/>
                    </a:solidFill>
                    <a:latin typeface="Times New Roman" panose="02020603050405020304" pitchFamily="18" charset="0"/>
                    <a:cs typeface="Times New Roman" panose="02020603050405020304" pitchFamily="18" charset="0"/>
                  </a:rPr>
                  <a:t>对功率分配矩阵进行优化设计</a:t>
                </a:r>
                <a:r>
                  <a:rPr lang="zh-CN" altLang="en-US" sz="2000" dirty="0">
                    <a:latin typeface="Times New Roman" panose="02020603050405020304" pitchFamily="18" charset="0"/>
                    <a:cs typeface="Times New Roman" panose="02020603050405020304" pitchFamily="18" charset="0"/>
                  </a:rPr>
                  <a:t>，以尽可能地降低计算误差带来的负面影响。</a:t>
                </a:r>
                <a:endParaRPr lang="en-US" altLang="zh-CN"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我们希望寻找一种</a:t>
                </a:r>
                <a:r>
                  <a:rPr lang="zh-CN" altLang="en-US" sz="2000" dirty="0">
                    <a:solidFill>
                      <a:srgbClr val="FF0000"/>
                    </a:solidFill>
                    <a:latin typeface="Times New Roman" panose="02020603050405020304" pitchFamily="18" charset="0"/>
                    <a:cs typeface="Times New Roman" panose="02020603050405020304" pitchFamily="18" charset="0"/>
                  </a:rPr>
                  <a:t>复杂度较低</a:t>
                </a:r>
                <a:r>
                  <a:rPr lang="zh-CN" altLang="en-US" sz="2000" dirty="0">
                    <a:latin typeface="Times New Roman" panose="02020603050405020304" pitchFamily="18" charset="0"/>
                    <a:cs typeface="Times New Roman" panose="02020603050405020304" pitchFamily="18" charset="0"/>
                  </a:rPr>
                  <a:t>的求解算法，最好是一个闭式求解算法，在这种情况下，</a:t>
                </a:r>
                <a:r>
                  <a:rPr lang="zh-CN" altLang="en-US" sz="2000" dirty="0">
                    <a:solidFill>
                      <a:srgbClr val="FF0000"/>
                    </a:solidFill>
                    <a:latin typeface="Times New Roman" panose="02020603050405020304" pitchFamily="18" charset="0"/>
                    <a:cs typeface="Times New Roman" panose="02020603050405020304" pitchFamily="18" charset="0"/>
                  </a:rPr>
                  <a:t>功率分配矩阵求解过程中的低位宽计算带来的计算误差就可以忽略不计</a:t>
                </a:r>
                <a:r>
                  <a:rPr lang="zh-CN" altLang="en-US" sz="2000" dirty="0">
                    <a:latin typeface="Times New Roman" panose="02020603050405020304" pitchFamily="18" charset="0"/>
                    <a:cs typeface="Times New Roman" panose="02020603050405020304" pitchFamily="18" charset="0"/>
                  </a:rPr>
                  <a:t>了。</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b="-11103"/>
                </a:stretch>
              </a:blipFill>
            </p:spPr>
            <p:txBody>
              <a:bodyPr/>
              <a:lstStyle/>
              <a:p>
                <a:r>
                  <a:rPr lang="zh-CN" altLang="en-US">
                    <a:noFill/>
                  </a:rPr>
                  <a:t> </a:t>
                </a:r>
              </a:p>
            </p:txBody>
          </p:sp>
        </mc:Fallback>
      </mc:AlternateContent>
      <p:pic>
        <p:nvPicPr>
          <p:cNvPr id="5" name="图片 4"/>
          <p:cNvPicPr>
            <a:picLocks noChangeAspect="1"/>
          </p:cNvPicPr>
          <p:nvPr/>
        </p:nvPicPr>
        <p:blipFill>
          <a:blip r:embed="rId2"/>
          <a:stretch>
            <a:fillRect/>
          </a:stretch>
        </p:blipFill>
        <p:spPr>
          <a:xfrm>
            <a:off x="1926610" y="1608992"/>
            <a:ext cx="2936634" cy="808893"/>
          </a:xfrm>
          <a:prstGeom prst="rect">
            <a:avLst/>
          </a:prstGeom>
        </p:spPr>
      </p:pic>
      <p:sp>
        <p:nvSpPr>
          <p:cNvPr id="6" name="箭头: 右 5"/>
          <p:cNvSpPr/>
          <p:nvPr/>
        </p:nvSpPr>
        <p:spPr>
          <a:xfrm>
            <a:off x="5530363" y="1907930"/>
            <a:ext cx="741485" cy="2110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02</a:t>
            </a:r>
            <a:endParaRPr lang="en-US" altLang="zh-CN" sz="10000" b="1" dirty="0">
              <a:solidFill>
                <a:schemeClr val="bg1"/>
              </a:solidFill>
              <a:latin typeface="Arial" panose="020B0604020202020204" pitchFamily="34" charset="0"/>
              <a:cs typeface="Arial" panose="020B0604020202020204" pitchFamily="34" charset="0"/>
            </a:endParaRPr>
          </a:p>
        </p:txBody>
      </p:sp>
      <p:sp>
        <p:nvSpPr>
          <p:cNvPr id="16" name="文本框 15"/>
          <p:cNvSpPr txBox="1"/>
          <p:nvPr/>
        </p:nvSpPr>
        <p:spPr>
          <a:xfrm>
            <a:off x="2087544" y="2502214"/>
            <a:ext cx="1887855" cy="39878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ONE</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4065270" y="3260090"/>
            <a:ext cx="7091680" cy="589280"/>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3600" b="1" dirty="0">
                <a:solidFill>
                  <a:srgbClr val="3D5864"/>
                </a:solidFill>
                <a:latin typeface="微软雅黑" panose="020B0503020204020204" charset="-122"/>
                <a:ea typeface="微软雅黑" panose="020B0503020204020204" charset="-122"/>
                <a:sym typeface="+mn-ea"/>
              </a:rPr>
              <a:t>最小化最大</a:t>
            </a:r>
            <a:r>
              <a:rPr lang="en-US" altLang="zh-CN" sz="3600" b="1" dirty="0">
                <a:solidFill>
                  <a:srgbClr val="3D5864"/>
                </a:solidFill>
                <a:latin typeface="微软雅黑" panose="020B0503020204020204" charset="-122"/>
                <a:ea typeface="微软雅黑" panose="020B0503020204020204" charset="-122"/>
                <a:sym typeface="+mn-ea"/>
              </a:rPr>
              <a:t>MSE</a:t>
            </a:r>
            <a:r>
              <a:rPr lang="zh-CN" altLang="en-US" sz="3600" b="1" dirty="0">
                <a:solidFill>
                  <a:srgbClr val="3D5864"/>
                </a:solidFill>
                <a:latin typeface="微软雅黑" panose="020B0503020204020204" charset="-122"/>
                <a:ea typeface="微软雅黑" panose="020B0503020204020204" charset="-122"/>
                <a:sym typeface="+mn-ea"/>
              </a:rPr>
              <a:t>的功率分配</a:t>
            </a:r>
            <a:endParaRPr lang="zh-CN" altLang="en-US" sz="3600" b="1" dirty="0">
              <a:solidFill>
                <a:srgbClr val="3D5864"/>
              </a:solidFill>
              <a:latin typeface="微软雅黑" panose="020B0503020204020204" charset="-122"/>
              <a:ea typeface="微软雅黑" panose="020B0503020204020204" charset="-122"/>
              <a:sym typeface="+mn-ea"/>
            </a:endParaRP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形成优化问题（</a:t>
            </a:r>
            <a:r>
              <a:rPr lang="en-US" altLang="zh-CN" sz="2000" b="1" dirty="0">
                <a:solidFill>
                  <a:srgbClr val="3D5864"/>
                </a:solidFill>
                <a:latin typeface="微软雅黑" panose="020B0503020204020204" charset="-122"/>
                <a:ea typeface="微软雅黑" panose="020B0503020204020204" charset="-122"/>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考虑系统设计准则是</a:t>
                </a:r>
                <a:r>
                  <a:rPr lang="zh-CN" altLang="en-US" sz="2000" dirty="0">
                    <a:solidFill>
                      <a:srgbClr val="FF0000"/>
                    </a:solidFill>
                    <a:latin typeface="Times New Roman" panose="02020603050405020304" pitchFamily="18" charset="0"/>
                    <a:cs typeface="Times New Roman" panose="02020603050405020304" pitchFamily="18" charset="0"/>
                  </a:rPr>
                  <a:t>最小化系统最大的</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func>
                      <m:funcPr>
                        <m:ctrlPr>
                          <a:rPr lang="en-US" altLang="zh-CN" sz="2000" i="1">
                            <a:latin typeface="Cambria Math" panose="02040503050406030204" pitchFamily="18" charset="0"/>
                            <a:cs typeface="Times New Roman" panose="02020603050405020304" pitchFamily="18" charset="0"/>
                          </a:rPr>
                        </m:ctrlPr>
                      </m:funcPr>
                      <m:fName>
                        <m:limLow>
                          <m:limLowPr>
                            <m:ctrlPr>
                              <a:rPr lang="en-US" altLang="zh-CN" sz="2000" i="1">
                                <a:latin typeface="Cambria Math" panose="02040503050406030204" pitchFamily="18" charset="0"/>
                                <a:cs typeface="Times New Roman" panose="02020603050405020304" pitchFamily="18" charset="0"/>
                              </a:rPr>
                            </m:ctrlPr>
                          </m:limLowPr>
                          <m:e>
                            <m:r>
                              <m:rPr>
                                <m:sty m:val="p"/>
                              </m:rPr>
                              <a:rPr lang="en-US" altLang="zh-CN" sz="2000">
                                <a:latin typeface="Cambria Math" panose="02040503050406030204" pitchFamily="18" charset="0"/>
                                <a:cs typeface="Times New Roman" panose="02020603050405020304" pitchFamily="18" charset="0"/>
                              </a:rPr>
                              <m:t>min</m:t>
                            </m:r>
                          </m:e>
                          <m:lim>
                            <m:r>
                              <a:rPr lang="en-US" altLang="zh-CN" sz="2000" b="1">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lim>
                        </m:limLow>
                      </m:fName>
                      <m:e>
                        <m:r>
                          <a:rPr lang="en-US" altLang="zh-CN" sz="2000" b="0" i="1" smtClean="0">
                            <a:latin typeface="Cambria Math" panose="02040503050406030204" pitchFamily="18" charset="0"/>
                            <a:cs typeface="Times New Roman" panose="02020603050405020304" pitchFamily="18" charset="0"/>
                          </a:rPr>
                          <m:t>𝑡</m:t>
                        </m:r>
                      </m:e>
                    </m:func>
                  </m:oMath>
                </a14:m>
                <a:endParaRPr lang="en-US" altLang="zh-CN" sz="2000" dirty="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m:rPr>
                        <m:sty m:val="p"/>
                      </m:rPr>
                      <a:rPr lang="en-US" altLang="zh-CN" sz="200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m:rPr>
                        <m:sty m:val="p"/>
                      </m:rPr>
                      <a:rPr lang="en-US" altLang="zh-CN" sz="2000">
                        <a:latin typeface="Cambria Math" panose="02040503050406030204" pitchFamily="18" charset="0"/>
                        <a:cs typeface="Times New Roman" panose="02020603050405020304" pitchFamily="18" charset="0"/>
                      </a:rPr>
                      <m:t>t</m:t>
                    </m:r>
                    <m:r>
                      <a:rPr lang="en-US" altLang="zh-CN" sz="200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dirty="0">
                  <a:latin typeface="Cambria Math" panose="020405030504060302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𝜀</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其中，</a:t>
                </a:r>
                <a:r>
                  <a:rPr lang="en-US" altLang="zh-CN" sz="2000" b="1" dirty="0">
                    <a:cs typeface="Times New Roman" panose="02020603050405020304" pitchFamily="18" charset="0"/>
                  </a:rPr>
                  <a:t> </a:t>
                </a:r>
                <a14:m>
                  <m:oMath xmlns:m="http://schemas.openxmlformats.org/officeDocument/2006/math">
                    <m:r>
                      <a:rPr lang="en-US" altLang="zh-CN" sz="2000" b="1" i="0">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sSup>
                      <m:sSupPr>
                        <m:ctrlPr>
                          <a:rPr lang="en-US" altLang="zh-CN" sz="2000" i="1" smtClean="0">
                            <a:latin typeface="Cambria Math" panose="02040503050406030204" pitchFamily="18" charset="0"/>
                            <a:cs typeface="Times New Roman" panose="02020603050405020304" pitchFamily="18" charset="0"/>
                          </a:rPr>
                        </m:ctrlPr>
                      </m:sSupPr>
                      <m:e>
                        <m:d>
                          <m:dPr>
                            <m:begChr m:val="["/>
                            <m:endChr m:val="]"/>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1</m:t>
                                </m:r>
                              </m:sub>
                            </m:sSub>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2</m:t>
                                </m:r>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𝑠</m:t>
                                    </m:r>
                                  </m:sub>
                                </m:sSub>
                              </m:sub>
                            </m:sSub>
                          </m:e>
                        </m:d>
                      </m:e>
                      <m:sup>
                        <m:r>
                          <a:rPr lang="en-US" altLang="zh-CN" sz="2000" b="0" i="1" smtClean="0">
                            <a:latin typeface="Cambria Math" panose="02040503050406030204" pitchFamily="18" charset="0"/>
                            <a:cs typeface="Times New Roman" panose="02020603050405020304" pitchFamily="18" charset="0"/>
                          </a:rPr>
                          <m:t>𝑇</m:t>
                        </m:r>
                      </m:sup>
                    </m:sSup>
                    <m:r>
                      <a:rPr lang="zh-CN" altLang="en-US"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一个极小值。这个问题是一个凸问题，可以直接使用数值软件（如</a:t>
                </a:r>
                <a:r>
                  <a:rPr lang="en-US" altLang="zh-CN" sz="2000" dirty="0">
                    <a:latin typeface="Times New Roman" panose="02020603050405020304" pitchFamily="18" charset="0"/>
                    <a:cs typeface="Times New Roman" panose="02020603050405020304" pitchFamily="18" charset="0"/>
                  </a:rPr>
                  <a:t>CVX</a:t>
                </a:r>
                <a:r>
                  <a:rPr lang="zh-CN" altLang="en-US" sz="2000" dirty="0">
                    <a:latin typeface="Times New Roman" panose="02020603050405020304" pitchFamily="18" charset="0"/>
                    <a:cs typeface="Times New Roman" panose="02020603050405020304" pitchFamily="18" charset="0"/>
                  </a:rPr>
                  <a:t>）求解，但是数值算法计算复杂度较高，因此，下面使用</a:t>
                </a:r>
                <a:r>
                  <a:rPr lang="en-US" altLang="zh-CN" sz="2000" dirty="0">
                    <a:latin typeface="Times New Roman" panose="02020603050405020304" pitchFamily="18" charset="0"/>
                    <a:cs typeface="Times New Roman" panose="02020603050405020304" pitchFamily="18" charset="0"/>
                  </a:rPr>
                  <a:t>Lagrange</a:t>
                </a:r>
                <a:r>
                  <a:rPr lang="zh-CN" altLang="en-US" sz="2000" dirty="0">
                    <a:latin typeface="Times New Roman" panose="02020603050405020304" pitchFamily="18" charset="0"/>
                    <a:cs typeface="Times New Roman" panose="02020603050405020304" pitchFamily="18" charset="0"/>
                  </a:rPr>
                  <a:t>乘子法求解。</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首先，</a:t>
                </a:r>
                <a:r>
                  <a:rPr lang="en-US" altLang="zh-CN" sz="2000" dirty="0">
                    <a:latin typeface="Times New Roman" panose="02020603050405020304" pitchFamily="18" charset="0"/>
                    <a:cs typeface="Times New Roman" panose="02020603050405020304" pitchFamily="18" charset="0"/>
                  </a:rPr>
                  <a:t>Lagrange</a:t>
                </a:r>
                <a:r>
                  <a:rPr lang="zh-CN" altLang="en-US" sz="2000" dirty="0">
                    <a:latin typeface="Times New Roman" panose="02020603050405020304" pitchFamily="18" charset="0"/>
                    <a:cs typeface="Times New Roman" panose="02020603050405020304" pitchFamily="18" charset="0"/>
                  </a:rPr>
                  <a:t>函数可以表示为：</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𝐩</m:t>
                          </m:r>
                          <m:r>
                            <a:rPr lang="en-US" altLang="zh-CN" sz="2000" b="1"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𝜇</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𝑣</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e>
                          </m:d>
                        </m:e>
                      </m:nary>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𝜇</m:t>
                      </m:r>
                      <m:d>
                        <m:d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r>
                            <m:rPr>
                              <m:nor/>
                            </m:rPr>
                            <a:rPr lang="en-US" altLang="zh-CN" sz="2000" dirty="0">
                              <a:latin typeface="Times New Roman" panose="02020603050405020304" pitchFamily="18" charset="0"/>
                              <a:cs typeface="Times New Roman" panose="02020603050405020304" pitchFamily="18" charset="0"/>
                            </a:rPr>
                            <m:t> </m:t>
                          </m:r>
                        </m:e>
                      </m:d>
                      <m:r>
                        <a:rPr lang="en-US" altLang="zh-CN" sz="2000" b="0" i="1" dirty="0" smtClean="0">
                          <a:latin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𝜀</m:t>
                              </m:r>
                            </m:e>
                          </m:d>
                        </m:e>
                      </m:nary>
                    </m:oMath>
                  </m:oMathPara>
                </a14:m>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写出</a:t>
                </a:r>
                <a:r>
                  <a:rPr lang="en-US" altLang="zh-CN" sz="2000" dirty="0">
                    <a:latin typeface="Times New Roman" panose="02020603050405020304" pitchFamily="18" charset="0"/>
                    <a:cs typeface="Times New Roman" panose="02020603050405020304" pitchFamily="18" charset="0"/>
                  </a:rPr>
                  <a:t>KKT</a:t>
                </a:r>
                <a:r>
                  <a:rPr lang="zh-CN" altLang="en-US" sz="2000" dirty="0">
                    <a:latin typeface="Times New Roman" panose="02020603050405020304" pitchFamily="18" charset="0"/>
                    <a:cs typeface="Times New Roman" panose="02020603050405020304" pitchFamily="18" charset="0"/>
                  </a:rPr>
                  <a:t>条件：</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cs typeface="Times New Roman" panose="02020603050405020304" pitchFamily="18" charset="0"/>
                  </a:rPr>
                  <a:t>                                                                  </a:t>
                </a:r>
                <a14:m>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m:t>
                    </m:r>
                  </m:oMath>
                </a14:m>
                <a:endParaRPr lang="en-US" altLang="zh-CN" sz="2000"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i="1">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m:t>
                    </m:r>
                    <m:r>
                      <a:rPr lang="en-US" altLang="zh-CN" sz="2000" b="0" i="0"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e>
                    </m:d>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𝑘</m:t>
                    </m:r>
                  </m:oMath>
                </a14:m>
                <a:endParaRPr lang="en-US" altLang="zh-CN" sz="2000" i="1" dirty="0">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m:oMathPara>
                </a14:m>
                <a:endParaRPr lang="en-US" altLang="zh-CN" sz="2000" i="1" dirty="0">
                  <a:latin typeface="Cambria Math" panose="020405030504060302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b="-5594"/>
                </a:stretch>
              </a:blipFill>
            </p:spPr>
            <p:txBody>
              <a:bodyPr/>
              <a:lstStyle/>
              <a:p>
                <a:r>
                  <a:rPr lang="zh-CN" altLang="en-US">
                    <a:noFill/>
                  </a:rPr>
                  <a:t> </a:t>
                </a:r>
              </a:p>
            </p:txBody>
          </p:sp>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使用反证法分析可得下列</a:t>
                </a:r>
                <a:r>
                  <a:rPr lang="zh-CN" altLang="en-US" sz="2000" dirty="0">
                    <a:solidFill>
                      <a:srgbClr val="FF0000"/>
                    </a:solidFill>
                    <a:latin typeface="Times New Roman" panose="02020603050405020304" pitchFamily="18" charset="0"/>
                    <a:cs typeface="Times New Roman" panose="02020603050405020304" pitchFamily="18" charset="0"/>
                  </a:rPr>
                  <a:t>不等式约束一定是</a:t>
                </a:r>
                <a:r>
                  <a:rPr lang="en-US" altLang="zh-CN" sz="2000" dirty="0">
                    <a:solidFill>
                      <a:srgbClr val="FF0000"/>
                    </a:solidFill>
                    <a:latin typeface="Times New Roman" panose="02020603050405020304" pitchFamily="18" charset="0"/>
                    <a:cs typeface="Times New Roman" panose="02020603050405020304" pitchFamily="18" charset="0"/>
                  </a:rPr>
                  <a:t>active</a:t>
                </a:r>
                <a:r>
                  <a:rPr lang="zh-CN" altLang="en-US" sz="2000" dirty="0">
                    <a:solidFill>
                      <a:srgbClr val="FF0000"/>
                    </a:solidFill>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zh-CN" altLang="en-US" sz="2000" dirty="0">
                    <a:latin typeface="Times New Roman" panose="02020603050405020304" pitchFamily="18" charset="0"/>
                    <a:ea typeface="Cambria Math" panose="02040503050406030204" pitchFamily="18" charset="0"/>
                    <a:cs typeface="Times New Roman" panose="02020603050405020304" pitchFamily="18" charset="0"/>
                  </a:rPr>
                  <a:t>这样，</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KKT</a:t>
                </a:r>
                <a:r>
                  <a:rPr lang="zh-CN" altLang="en-US" sz="2000" dirty="0">
                    <a:latin typeface="Times New Roman" panose="02020603050405020304" pitchFamily="18" charset="0"/>
                    <a:ea typeface="Cambria Math" panose="02040503050406030204" pitchFamily="18" charset="0"/>
                    <a:cs typeface="Times New Roman" panose="02020603050405020304" pitchFamily="18" charset="0"/>
                  </a:rPr>
                  <a:t>条件简化为：</a:t>
                </a:r>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m:t>
                      </m:r>
                    </m:oMath>
                  </m:oMathPara>
                </a14:m>
                <a:endParaRPr lang="en-US" altLang="zh-CN" sz="2000"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e>
                      </m:d>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𝑘</m:t>
                      </m:r>
                    </m:oMath>
                  </m:oMathPara>
                </a14:m>
                <a:endParaRPr lang="en-US" altLang="zh-CN" sz="2000" i="1" dirty="0">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m:oMathPara>
                </a14:m>
                <a:endParaRPr lang="en-US" altLang="zh-CN" sz="2000" i="1" dirty="0">
                  <a:latin typeface="Cambria Math" panose="02040503050406030204" pitchFamily="18" charset="0"/>
                  <a:cs typeface="Times New Roman" panose="02020603050405020304" pitchFamily="18" charset="0"/>
                </a:endParaRPr>
              </a:p>
              <a:p>
                <a:pPr algn="just"/>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fontAlgn="auto">
                  <a:lnSpc>
                    <a:spcPct val="10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解</a:t>
                </a:r>
                <a:r>
                  <a:rPr lang="en-US" altLang="zh-CN" sz="2000" dirty="0">
                    <a:latin typeface="Times New Roman" panose="02020603050405020304" pitchFamily="18" charset="0"/>
                    <a:cs typeface="Times New Roman" panose="02020603050405020304" pitchFamily="18" charset="0"/>
                  </a:rPr>
                  <a:t>KKT</a:t>
                </a:r>
                <a:r>
                  <a:rPr lang="zh-CN" altLang="en-US" sz="2000" dirty="0">
                    <a:latin typeface="Times New Roman" panose="02020603050405020304" pitchFamily="18" charset="0"/>
                    <a:cs typeface="Times New Roman" panose="02020603050405020304" pitchFamily="18" charset="0"/>
                  </a:rPr>
                  <a:t>条件可得</a:t>
                </a:r>
                <a:r>
                  <a:rPr lang="en-US" altLang="zh-CN" sz="2000" dirty="0">
                    <a:cs typeface="Times New Roman" panose="02020603050405020304" pitchFamily="18" charset="0"/>
                  </a:rPr>
                  <a:t> </a:t>
                </a:r>
                <a14:m>
                  <m:oMath xmlns:m="http://schemas.openxmlformats.org/officeDocument/2006/math">
                    <m:sSup>
                      <m:sSupPr>
                        <m:ctrlPr>
                          <a:rPr lang="en-US" altLang="zh-CN" sz="2000" i="1" smtClean="0">
                            <a:solidFill>
                              <a:srgbClr val="FF0000"/>
                            </a:solidFill>
                            <a:latin typeface="Cambria Math" panose="02040503050406030204" pitchFamily="18" charset="0"/>
                            <a:cs typeface="Times New Roman" panose="02020603050405020304" pitchFamily="18" charset="0"/>
                          </a:rPr>
                        </m:ctrlPr>
                      </m:sSupPr>
                      <m:e>
                        <m:r>
                          <a:rPr lang="en-US" altLang="zh-CN" sz="2000" b="0" i="1" smtClean="0">
                            <a:solidFill>
                              <a:srgbClr val="FF0000"/>
                            </a:solidFill>
                            <a:latin typeface="Cambria Math" panose="02040503050406030204" pitchFamily="18" charset="0"/>
                            <a:cs typeface="Times New Roman" panose="02020603050405020304" pitchFamily="18" charset="0"/>
                          </a:rPr>
                          <m:t>𝑡</m:t>
                        </m:r>
                      </m:e>
                      <m:sup>
                        <m:r>
                          <a:rPr lang="en-US" altLang="zh-CN" sz="2000" i="1">
                            <a:solidFill>
                              <a:srgbClr val="FF0000"/>
                            </a:solidFill>
                            <a:latin typeface="Cambria Math" panose="02040503050406030204" pitchFamily="18" charset="0"/>
                            <a:cs typeface="Times New Roman" panose="02020603050405020304" pitchFamily="18" charset="0"/>
                          </a:rPr>
                          <m:t>∗</m:t>
                        </m:r>
                      </m:sup>
                    </m:sSup>
                    <m:r>
                      <a:rPr lang="en-US" altLang="zh-CN" sz="2000" b="0" i="1" smtClean="0">
                        <a:solidFill>
                          <a:srgbClr val="FF0000"/>
                        </a:solidFill>
                        <a:latin typeface="Cambria Math" panose="02040503050406030204" pitchFamily="18" charset="0"/>
                        <a:cs typeface="Times New Roman" panose="02020603050405020304" pitchFamily="18" charset="0"/>
                      </a:rPr>
                      <m:t>=</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zh-CN" altLang="en-US" sz="2000" i="1">
                            <a:solidFill>
                              <a:srgbClr val="FF0000"/>
                            </a:solidFill>
                            <a:latin typeface="Cambria Math" panose="02040503050406030204" pitchFamily="18" charset="0"/>
                            <a:cs typeface="Times New Roman" panose="02020603050405020304" pitchFamily="18" charset="0"/>
                          </a:rPr>
                          <m:t>𝜇</m:t>
                        </m:r>
                      </m:e>
                      <m:sup>
                        <m:r>
                          <a:rPr lang="en-US" altLang="zh-CN" sz="2000" i="1">
                            <a:solidFill>
                              <a:srgbClr val="FF0000"/>
                            </a:solidFill>
                            <a:latin typeface="Cambria Math" panose="02040503050406030204" pitchFamily="18" charset="0"/>
                            <a:cs typeface="Times New Roman" panose="02020603050405020304" pitchFamily="18" charset="0"/>
                          </a:rPr>
                          <m:t>∗</m:t>
                        </m:r>
                      </m:sup>
                    </m:sSup>
                    <m:r>
                      <a:rPr lang="en-US" altLang="zh-CN" sz="2000" b="0" i="1" smtClean="0">
                        <a:solidFill>
                          <a:srgbClr val="FF0000"/>
                        </a:solidFill>
                        <a:latin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，代入</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oMath>
                </a14:m>
                <a:r>
                  <a:rPr lang="zh-CN" altLang="en-US" sz="2000" dirty="0">
                    <a:latin typeface="Times New Roman" panose="02020603050405020304" pitchFamily="18" charset="0"/>
                    <a:cs typeface="Times New Roman" panose="02020603050405020304" pitchFamily="18" charset="0"/>
                  </a:rPr>
                  <a:t>，可得：</a:t>
                </a:r>
                <a:endParaRPr lang="en-US" altLang="zh-CN" sz="2000" dirty="0">
                  <a:latin typeface="Times New Roman" panose="02020603050405020304" pitchFamily="18" charset="0"/>
                  <a:cs typeface="Times New Roman" panose="02020603050405020304" pitchFamily="18" charset="0"/>
                </a:endParaRPr>
              </a:p>
              <a:p>
                <a:pPr algn="just" fontAlgn="auto">
                  <a:lnSpc>
                    <a:spcPct val="100000"/>
                  </a:lnSpc>
                </a:pPr>
                <a:endParaRPr lang="en-US" altLang="zh-CN" sz="2000" dirty="0">
                  <a:latin typeface="Times New Roman" panose="02020603050405020304" pitchFamily="18" charset="0"/>
                  <a:cs typeface="Times New Roman" panose="02020603050405020304" pitchFamily="18" charset="0"/>
                </a:endParaRPr>
              </a:p>
              <a:p>
                <a:pPr algn="just" fontAlgn="auto">
                  <a:lnSpc>
                    <a:spcPct val="100000"/>
                  </a:lnSpc>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0" smtClean="0">
                          <a:latin typeface="Cambria Math" panose="02040503050406030204" pitchFamily="18" charset="0"/>
                          <a:cs typeface="Times New Roman" panose="02020603050405020304" pitchFamily="18" charset="0"/>
                        </a:rPr>
                        <m:t>=</m:t>
                      </m:r>
                      <m:r>
                        <m:rPr>
                          <m:sty m:val="p"/>
                        </m:rPr>
                        <a:rPr lang="en-US" altLang="zh-CN" sz="2000" i="0" smtClean="0">
                          <a:latin typeface="Cambria Math" panose="02040503050406030204" pitchFamily="18" charset="0"/>
                          <a:cs typeface="Times New Roman" panose="02020603050405020304" pitchFamily="18" charset="0"/>
                        </a:rPr>
                        <m:t>max</m:t>
                      </m:r>
                      <m:d>
                        <m:dPr>
                          <m:begChr m:val="{"/>
                          <m:endChr m:val="}"/>
                          <m:ctrlPr>
                            <a:rPr lang="en-US" altLang="zh-CN" sz="2000" i="1" smtClean="0">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b="0" i="1" smtClean="0">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cs typeface="Times New Roman" panose="02020603050405020304" pitchFamily="18" charset="0"/>
                </a:endParaRPr>
              </a:p>
              <a:p>
                <a:pPr algn="just" fontAlgn="auto">
                  <a:lnSpc>
                    <a:spcPct val="100000"/>
                  </a:lnSpc>
                </a:pPr>
                <a:r>
                  <a:rPr lang="zh-CN" altLang="en-US" sz="2000" dirty="0">
                    <a:latin typeface="Times New Roman" panose="02020603050405020304" pitchFamily="18" charset="0"/>
                    <a:cs typeface="Times New Roman" panose="02020603050405020304" pitchFamily="18" charset="0"/>
                  </a:rPr>
                  <a:t>令：</a:t>
                </a:r>
                <a:endParaRPr lang="en-US" altLang="zh-CN" sz="2000" dirty="0">
                  <a:latin typeface="Times New Roman" panose="02020603050405020304" pitchFamily="18" charset="0"/>
                  <a:cs typeface="Times New Roman" panose="02020603050405020304" pitchFamily="18" charset="0"/>
                </a:endParaRPr>
              </a:p>
              <a:p>
                <a:pPr algn="just" fontAlgn="auto">
                  <a:lnSpc>
                    <a:spcPct val="10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𝑓</m:t>
                      </m:r>
                      <m:d>
                        <m:dPr>
                          <m:ctrlPr>
                            <a:rPr lang="en-US" altLang="zh-CN" sz="2000" b="0" i="1" smtClean="0">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
                            <m:rPr>
                              <m:sty m:val="p"/>
                            </m:rPr>
                            <a:rPr lang="en-US" altLang="zh-CN" sz="2000">
                              <a:latin typeface="Cambria Math" panose="02040503050406030204" pitchFamily="18" charset="0"/>
                              <a:cs typeface="Times New Roman" panose="02020603050405020304" pitchFamily="18" charset="0"/>
                            </a:rPr>
                            <m:t>max</m:t>
                          </m:r>
                          <m:d>
                            <m:dPr>
                              <m:begChr m:val="{"/>
                              <m:endChr m:val="}"/>
                              <m:ctrlPr>
                                <a:rPr lang="en-US" altLang="zh-CN" sz="2000" i="1">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e>
                      </m:nary>
                    </m:oMath>
                  </m:oMathPara>
                </a14:m>
                <a:endParaRPr lang="en-US" altLang="zh-CN" sz="2000" dirty="0">
                  <a:latin typeface="Times New Roman" panose="02020603050405020304" pitchFamily="18" charset="0"/>
                  <a:cs typeface="Times New Roman" panose="02020603050405020304" pitchFamily="18" charset="0"/>
                </a:endParaRPr>
              </a:p>
              <a:p>
                <a:pPr algn="just" fontAlgn="auto">
                  <a:lnSpc>
                    <a:spcPct val="100000"/>
                  </a:lnSpc>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𝑓</m:t>
                    </m:r>
                    <m:d>
                      <m:dPr>
                        <m:ctrlPr>
                          <a:rPr lang="en-US" altLang="zh-CN" sz="2000" b="0" i="1" smtClean="0">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zh-CN" altLang="en-US" sz="2000" i="1">
                        <a:latin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一个关于</a:t>
                </a:r>
                <a14:m>
                  <m:oMath xmlns:m="http://schemas.openxmlformats.org/officeDocument/2006/math">
                    <m:r>
                      <a:rPr lang="zh-CN" altLang="en-US" sz="2000" i="1">
                        <a:latin typeface="Cambria Math" panose="02040503050406030204" pitchFamily="18" charset="0"/>
                        <a:cs typeface="Times New Roman" panose="02020603050405020304" pitchFamily="18" charset="0"/>
                      </a:rPr>
                      <m:t>𝜇</m:t>
                    </m:r>
                  </m:oMath>
                </a14:m>
                <a:r>
                  <a:rPr lang="zh-CN" altLang="en-US" sz="2000" dirty="0">
                    <a:latin typeface="Times New Roman" panose="02020603050405020304" pitchFamily="18" charset="0"/>
                    <a:cs typeface="Times New Roman" panose="02020603050405020304" pitchFamily="18" charset="0"/>
                  </a:rPr>
                  <a:t>的分段</a:t>
                </a:r>
                <a:r>
                  <a:rPr lang="zh-CN" altLang="en-US" sz="2000" dirty="0">
                    <a:solidFill>
                      <a:srgbClr val="FF0000"/>
                    </a:solidFill>
                    <a:latin typeface="Times New Roman" panose="02020603050405020304" pitchFamily="18" charset="0"/>
                    <a:cs typeface="Times New Roman" panose="02020603050405020304" pitchFamily="18" charset="0"/>
                  </a:rPr>
                  <a:t>单调减</a:t>
                </a:r>
                <a:r>
                  <a:rPr lang="zh-CN" altLang="en-US" sz="2000" dirty="0">
                    <a:latin typeface="Times New Roman" panose="02020603050405020304" pitchFamily="18" charset="0"/>
                    <a:cs typeface="Times New Roman" panose="02020603050405020304" pitchFamily="18" charset="0"/>
                  </a:rPr>
                  <a:t>函数，因此</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具有唯一解，具体而言，可以使用</a:t>
                </a:r>
                <a:r>
                  <a:rPr lang="zh-CN" altLang="en-US" sz="2000" dirty="0">
                    <a:solidFill>
                      <a:srgbClr val="FF0000"/>
                    </a:solidFill>
                    <a:latin typeface="Times New Roman" panose="02020603050405020304" pitchFamily="18" charset="0"/>
                    <a:cs typeface="Times New Roman" panose="02020603050405020304" pitchFamily="18" charset="0"/>
                  </a:rPr>
                  <a:t>二分查找算法</a:t>
                </a:r>
                <a:r>
                  <a:rPr lang="zh-CN" altLang="en-US" sz="2000" dirty="0">
                    <a:latin typeface="Times New Roman" panose="02020603050405020304" pitchFamily="18" charset="0"/>
                    <a:cs typeface="Times New Roman" panose="02020603050405020304" pitchFamily="18" charset="0"/>
                  </a:rPr>
                  <a:t>找出满足</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的解。</a:t>
                </a:r>
                <a:endParaRPr lang="en-US" altLang="zh-CN" sz="2000" dirty="0">
                  <a:latin typeface="Times New Roman" panose="02020603050405020304" pitchFamily="18" charset="0"/>
                  <a:cs typeface="Times New Roman" panose="02020603050405020304" pitchFamily="18" charset="0"/>
                </a:endParaRPr>
              </a:p>
              <a:p>
                <a:pPr marL="342900" indent="-342900" algn="just" fontAlgn="auto">
                  <a:lnSpc>
                    <a:spcPct val="10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解出</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𝜇</m:t>
                    </m:r>
                  </m:oMath>
                </a14:m>
                <a:r>
                  <a:rPr lang="zh-CN" altLang="en-US" sz="2000" dirty="0">
                    <a:latin typeface="Times New Roman" panose="02020603050405020304" pitchFamily="18" charset="0"/>
                    <a:cs typeface="Times New Roman" panose="02020603050405020304" pitchFamily="18" charset="0"/>
                  </a:rPr>
                  <a:t>，便可以使用</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cs typeface="Times New Roman" panose="02020603050405020304" pitchFamily="18" charset="0"/>
                      </a:rPr>
                      <m:t>=</m:t>
                    </m:r>
                    <m:r>
                      <m:rPr>
                        <m:sty m:val="p"/>
                      </m:rPr>
                      <a:rPr lang="en-US" altLang="zh-CN" sz="2000">
                        <a:latin typeface="Cambria Math" panose="02040503050406030204" pitchFamily="18" charset="0"/>
                        <a:cs typeface="Times New Roman" panose="02020603050405020304" pitchFamily="18" charset="0"/>
                      </a:rPr>
                      <m:t>max</m:t>
                    </m:r>
                    <m:d>
                      <m:dPr>
                        <m:begChr m:val="{"/>
                        <m:endChr m:val="}"/>
                        <m:ctrlPr>
                          <a:rPr lang="en-US" altLang="zh-CN" sz="2000" i="1">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出</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表格 3"/>
              <p:cNvGraphicFramePr>
                <a:graphicFrameLocks noGrp="1"/>
              </p:cNvGraphicFramePr>
              <p:nvPr/>
            </p:nvGraphicFramePr>
            <p:xfrm>
              <a:off x="2032000" y="2090482"/>
              <a:ext cx="8128000" cy="1859979"/>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一：最大均方误差最小化的功率分配算法</a:t>
                          </a:r>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smtClean="0">
                                  <a:solidFill>
                                    <a:srgbClr val="221815"/>
                                  </a:solidFill>
                                  <a:latin typeface="Cambria Math" panose="02040503050406030204" pitchFamily="18" charset="0"/>
                                  <a:ea typeface="Cambria Math" panose="02040503050406030204" pitchFamily="18" charset="0"/>
                                </a:rPr>
                                <m:t>,∀</m:t>
                              </m:r>
                              <m:r>
                                <a:rPr lang="en-US" altLang="zh-CN" b="0" i="1" smtClean="0">
                                  <a:solidFill>
                                    <a:srgbClr val="221815"/>
                                  </a:solidFill>
                                  <a:latin typeface="Cambria Math" panose="02040503050406030204" pitchFamily="18" charset="0"/>
                                  <a:ea typeface="Cambria Math" panose="02040503050406030204" pitchFamily="18" charset="0"/>
                                </a:rPr>
                                <m:t>𝑘</m:t>
                              </m:r>
                              <m:r>
                                <a:rPr lang="en-US" altLang="zh-CN" b="0" i="0" smtClean="0">
                                  <a:solidFill>
                                    <a:srgbClr val="221815"/>
                                  </a:solidFill>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0" smtClean="0">
                                  <a:latin typeface="Cambria Math" panose="02040503050406030204" pitchFamily="18" charset="0"/>
                                  <a:cs typeface="Times New Roman" panose="02020603050405020304" pitchFamily="18" charset="0"/>
                                </a:rPr>
                                <m:t>,  </m:t>
                              </m:r>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𝑃</m:t>
                              </m:r>
                              <m:r>
                                <a:rPr lang="en-US" altLang="zh-CN" b="0" i="0" smtClean="0">
                                  <a:latin typeface="Cambria Math" panose="02040503050406030204" pitchFamily="18" charset="0"/>
                                  <a:cs typeface="Times New Roman" panose="02020603050405020304" pitchFamily="18" charset="0"/>
                                </a:rPr>
                                <m:t>,</m:t>
                              </m:r>
                              <m:r>
                                <a:rPr lang="zh-CN" altLang="en-US" sz="1800" i="1" smtClean="0">
                                  <a:latin typeface="Cambria Math" panose="02040503050406030204" pitchFamily="18" charset="0"/>
                                  <a:cs typeface="Times New Roman" panose="02020603050405020304" pitchFamily="18" charset="0"/>
                                </a:rPr>
                                <m:t>𝜀</m:t>
                              </m:r>
                            </m:oMath>
                          </a14:m>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使用二分查找算法解出满足</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𝑓</m:t>
                              </m:r>
                              <m:d>
                                <m:dPr>
                                  <m:ctrlPr>
                                    <a:rPr lang="en-US" altLang="zh-CN" sz="1800" b="0" i="1" smtClean="0">
                                      <a:latin typeface="Cambria Math" panose="02040503050406030204" pitchFamily="18" charset="0"/>
                                      <a:cs typeface="Times New Roman" panose="02020603050405020304" pitchFamily="18" charset="0"/>
                                    </a:rPr>
                                  </m:ctrlPr>
                                </m:dPr>
                                <m:e>
                                  <m:r>
                                    <a:rPr lang="zh-CN" altLang="en-US" sz="1800" i="1">
                                      <a:latin typeface="Cambria Math" panose="02040503050406030204" pitchFamily="18" charset="0"/>
                                      <a:cs typeface="Times New Roman" panose="02020603050405020304" pitchFamily="18" charset="0"/>
                                    </a:rPr>
                                    <m:t>𝜇</m:t>
                                  </m:r>
                                </m:e>
                              </m:d>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𝑃</m:t>
                              </m:r>
                              <m:r>
                                <a:rPr lang="zh-CN" altLang="en-US" sz="1800" b="0" i="1" smtClean="0">
                                  <a:latin typeface="Cambria Math" panose="02040503050406030204" pitchFamily="18" charset="0"/>
                                  <a:cs typeface="Times New Roman" panose="02020603050405020304" pitchFamily="18" charset="0"/>
                                </a:rPr>
                                <m:t>的</m:t>
                              </m:r>
                              <m:r>
                                <a:rPr lang="zh-CN" altLang="en-US" sz="1800" i="1" smtClean="0">
                                  <a:latin typeface="Cambria Math" panose="02040503050406030204" pitchFamily="18" charset="0"/>
                                  <a:cs typeface="Times New Roman" panose="02020603050405020304" pitchFamily="18" charset="0"/>
                                </a:rPr>
                                <m:t>𝜇</m:t>
                              </m:r>
                            </m:oMath>
                          </a14:m>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使用解出的</a:t>
                          </a:r>
                          <a14:m>
                            <m:oMath xmlns:m="http://schemas.openxmlformats.org/officeDocument/2006/math">
                              <m:r>
                                <a:rPr lang="zh-CN" altLang="en-US" sz="1800" i="1" smtClean="0">
                                  <a:latin typeface="Cambria Math" panose="02040503050406030204" pitchFamily="18" charset="0"/>
                                  <a:cs typeface="Times New Roman" panose="02020603050405020304" pitchFamily="18" charset="0"/>
                                </a:rPr>
                                <m:t>𝜇</m:t>
                              </m:r>
                            </m:oMath>
                          </a14:m>
                          <a:r>
                            <a:rPr lang="zh-CN" altLang="en-US" dirty="0"/>
                            <a:t>求解</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a:latin typeface="Cambria Math" panose="02040503050406030204" pitchFamily="18" charset="0"/>
                                    </a:rPr>
                                    <m:t>𝑝</m:t>
                                  </m:r>
                                </m:e>
                                <m:sub>
                                  <m:r>
                                    <a:rPr lang="en-US" altLang="zh-CN" sz="180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𝑘</m:t>
                              </m:r>
                            </m:oMath>
                          </a14:m>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solidFill>
                                    <a:srgbClr val="221815"/>
                                  </a:solidFill>
                                  <a:latin typeface="Cambria Math" panose="02040503050406030204" pitchFamily="18" charset="0"/>
                                  <a:ea typeface="微软雅黑" panose="020B0503020204020204" charset="-122"/>
                                </a:rPr>
                                <m:t>𝐩</m:t>
                              </m:r>
                            </m:oMath>
                          </a14:m>
                          <a:endParaRPr lang="en-US" altLang="zh-CN" b="1" i="0" dirty="0">
                            <a:latin typeface="Times New Roman" panose="02020603050405020304" pitchFamily="18" charset="0"/>
                            <a:cs typeface="Times New Roman" panose="02020603050405020304" pitchFamily="18" charset="0"/>
                          </a:endParaRPr>
                        </a:p>
                      </a:txBody>
                      <a:tcPr/>
                    </a:tc>
                  </a:tr>
                </a:tbl>
              </a:graphicData>
            </a:graphic>
          </p:graphicFrame>
        </mc:Choice>
        <mc:Fallback xmlns="">
          <p:graphicFrame>
            <p:nvGraphicFramePr>
              <p:cNvPr id="5" name="表格 3"/>
              <p:cNvGraphicFramePr>
                <a:graphicFrameLocks noGrp="1"/>
              </p:cNvGraphicFramePr>
              <p:nvPr/>
            </p:nvGraphicFramePr>
            <p:xfrm>
              <a:off x="2032000" y="2090482"/>
              <a:ext cx="8128000" cy="1859979"/>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一：最大均方误差最小化的功率分配算法</a:t>
                          </a:r>
                          <a:endParaRPr lang="zh-CN" altLang="en-US" dirty="0">
                            <a:latin typeface="Times New Roman" panose="02020603050405020304" pitchFamily="18" charset="0"/>
                            <a:cs typeface="Times New Roman" panose="02020603050405020304" pitchFamily="18" charset="0"/>
                          </a:endParaRPr>
                        </a:p>
                      </a:txBody>
                      <a:tcPr/>
                    </a:tc>
                  </a:tr>
                  <a:tr h="390525">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bl>
              </a:graphicData>
            </a:graphic>
          </p:graphicFrame>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仿真计算误差对</a:t>
            </a:r>
            <a:r>
              <a:rPr lang="en-US" altLang="zh-CN" sz="2000" dirty="0">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性能的影响</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nvGraphicFramePr>
        <p:xfrm>
          <a:off x="2035319" y="1875596"/>
          <a:ext cx="8121361" cy="3628128"/>
        </p:xfrm>
        <a:graphic>
          <a:graphicData uri="http://schemas.openxmlformats.org/drawingml/2006/table">
            <a:tbl>
              <a:tblPr firstRow="1" bandRow="1">
                <a:tableStyleId>{5C22544A-7EE6-4342-B048-85BDC9FD1C3A}</a:tableStyleId>
              </a:tblPr>
              <a:tblGrid>
                <a:gridCol w="3162299"/>
                <a:gridCol w="4959062"/>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hMerge="1">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最小化最大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01</a:t>
            </a:r>
            <a:endParaRPr lang="en-US" altLang="zh-CN" sz="10000" b="1" dirty="0">
              <a:solidFill>
                <a:schemeClr val="bg1"/>
              </a:solidFill>
              <a:latin typeface="Arial" panose="020B0604020202020204" pitchFamily="34" charset="0"/>
              <a:cs typeface="Arial" panose="020B0604020202020204" pitchFamily="34" charset="0"/>
            </a:endParaRPr>
          </a:p>
        </p:txBody>
      </p:sp>
      <p:sp>
        <p:nvSpPr>
          <p:cNvPr id="16" name="文本框 15"/>
          <p:cNvSpPr txBox="1"/>
          <p:nvPr/>
        </p:nvSpPr>
        <p:spPr>
          <a:xfrm>
            <a:off x="2087544" y="2502214"/>
            <a:ext cx="1887855" cy="39878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ONE</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4065270" y="3260090"/>
            <a:ext cx="7091680" cy="589280"/>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3600" b="1" dirty="0">
                <a:solidFill>
                  <a:srgbClr val="3D5864"/>
                </a:solidFill>
                <a:latin typeface="微软雅黑" panose="020B0503020204020204" charset="-122"/>
                <a:ea typeface="微软雅黑" panose="020B0503020204020204" charset="-122"/>
                <a:sym typeface="+mn-ea"/>
              </a:rPr>
              <a:t>通信指标和计算结果关联性研究</a:t>
            </a:r>
            <a:endParaRPr lang="en-US" altLang="zh-CN" sz="3600" b="1" noProof="0" dirty="0">
              <a:solidFill>
                <a:srgbClr val="3D5864"/>
              </a:solidFill>
              <a:latin typeface="微软雅黑" panose="020B0503020204020204" charset="-122"/>
              <a:ea typeface="微软雅黑" panose="020B0503020204020204" charset="-122"/>
              <a:sym typeface="+mn-ea"/>
            </a:endParaRP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仿真结果（</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35521" y="995320"/>
            <a:ext cx="4401501" cy="336887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7" y="995322"/>
            <a:ext cx="4401501" cy="3368873"/>
          </a:xfrm>
          <a:prstGeom prst="rect">
            <a:avLst/>
          </a:prstGeom>
        </p:spPr>
      </p:pic>
      <p:sp>
        <p:nvSpPr>
          <p:cNvPr id="11" name="文本框 10"/>
          <p:cNvSpPr txBox="1"/>
          <p:nvPr/>
        </p:nvSpPr>
        <p:spPr>
          <a:xfrm>
            <a:off x="416954" y="4557859"/>
            <a:ext cx="6752131"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无计算误差的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性能好于考虑计算误差好于不考虑计算误差；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高流数情况下，考虑计算误差带来的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性能提高较明显，低流数情况下，考虑计算误差带来的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性能提高不明显。</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948" y="995319"/>
            <a:ext cx="4401501" cy="336887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1034" y="599179"/>
            <a:ext cx="10661650" cy="54698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 name="矩形 2"/>
          <p:cNvSpPr/>
          <p:nvPr/>
        </p:nvSpPr>
        <p:spPr>
          <a:xfrm>
            <a:off x="801034" y="599179"/>
            <a:ext cx="3169920" cy="5469255"/>
          </a:xfrm>
          <a:prstGeom prst="rect">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24714" y="4531099"/>
            <a:ext cx="1537970" cy="1537970"/>
            <a:chOff x="15573" y="6825"/>
            <a:chExt cx="2422" cy="2422"/>
          </a:xfrm>
        </p:grpSpPr>
        <p:sp>
          <p:nvSpPr>
            <p:cNvPr id="6" name="直角三角形 5"/>
            <p:cNvSpPr/>
            <p:nvPr/>
          </p:nvSpPr>
          <p:spPr>
            <a:xfrm flipH="1">
              <a:off x="15573" y="6825"/>
              <a:ext cx="2422" cy="2422"/>
            </a:xfrm>
            <a:prstGeom prst="rtTriangle">
              <a:avLst/>
            </a:prstGeom>
            <a:solidFill>
              <a:srgbClr val="3D586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16017" y="7268"/>
              <a:ext cx="1978" cy="197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flipH="1">
              <a:off x="16439" y="7690"/>
              <a:ext cx="1556" cy="1556"/>
            </a:xfrm>
            <a:prstGeom prst="rtTriangle">
              <a:avLst/>
            </a:prstGeom>
            <a:solidFill>
              <a:srgbClr val="3D5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074209" y="2808344"/>
            <a:ext cx="1887855" cy="1630045"/>
          </a:xfrm>
          <a:prstGeom prst="rect">
            <a:avLst/>
          </a:prstGeom>
          <a:noFill/>
        </p:spPr>
        <p:txBody>
          <a:bodyPr wrap="square" rtlCol="0">
            <a:spAutoFit/>
          </a:bodyPr>
          <a:lstStyle/>
          <a:p>
            <a:pPr algn="r"/>
            <a:r>
              <a:rPr lang="en-US" altLang="zh-CN" sz="10000" b="1" dirty="0">
                <a:solidFill>
                  <a:schemeClr val="bg1"/>
                </a:solidFill>
                <a:latin typeface="Arial" panose="020B0604020202020204" pitchFamily="34" charset="0"/>
                <a:cs typeface="Arial" panose="020B0604020202020204" pitchFamily="34" charset="0"/>
              </a:rPr>
              <a:t>03</a:t>
            </a:r>
            <a:endParaRPr lang="en-US" altLang="zh-CN" sz="10000" b="1" dirty="0">
              <a:solidFill>
                <a:schemeClr val="bg1"/>
              </a:solidFill>
              <a:latin typeface="Arial" panose="020B0604020202020204" pitchFamily="34" charset="0"/>
              <a:cs typeface="Arial" panose="020B0604020202020204" pitchFamily="34" charset="0"/>
            </a:endParaRPr>
          </a:p>
        </p:txBody>
      </p:sp>
      <p:sp>
        <p:nvSpPr>
          <p:cNvPr id="16" name="文本框 15"/>
          <p:cNvSpPr txBox="1"/>
          <p:nvPr/>
        </p:nvSpPr>
        <p:spPr>
          <a:xfrm>
            <a:off x="2087544" y="2502214"/>
            <a:ext cx="1887855" cy="398780"/>
          </a:xfrm>
          <a:prstGeom prst="rect">
            <a:avLst/>
          </a:prstGeom>
          <a:noFill/>
        </p:spPr>
        <p:txBody>
          <a:bodyPr wrap="square" rtlCol="0">
            <a:spAutoFit/>
          </a:bodyPr>
          <a:lstStyle/>
          <a:p>
            <a:pPr algn="r" fontAlgn="auto">
              <a:lnSpc>
                <a:spcPct val="100000"/>
              </a:lnSpc>
            </a:pPr>
            <a:r>
              <a:rPr lang="en-US" altLang="zh-CN" sz="2000" b="1" dirty="0">
                <a:solidFill>
                  <a:schemeClr val="bg1"/>
                </a:solidFill>
                <a:latin typeface="微软雅黑" panose="020B0503020204020204" charset="-122"/>
                <a:ea typeface="微软雅黑" panose="020B0503020204020204" charset="-122"/>
                <a:sym typeface="+mn-ea"/>
              </a:rPr>
              <a:t>PART ONE</a:t>
            </a:r>
            <a:endParaRPr lang="zh-CN" altLang="en-US" sz="2000" b="1" dirty="0">
              <a:solidFill>
                <a:schemeClr val="bg1"/>
              </a:solidFill>
              <a:latin typeface="微软雅黑" panose="020B0503020204020204" charset="-122"/>
              <a:ea typeface="微软雅黑" panose="020B0503020204020204" charset="-122"/>
              <a:sym typeface="+mn-ea"/>
            </a:endParaRPr>
          </a:p>
        </p:txBody>
      </p:sp>
      <p:sp>
        <p:nvSpPr>
          <p:cNvPr id="17" name="矩形 16"/>
          <p:cNvSpPr/>
          <p:nvPr/>
        </p:nvSpPr>
        <p:spPr>
          <a:xfrm>
            <a:off x="4065270" y="3260090"/>
            <a:ext cx="7091680" cy="589280"/>
          </a:xfrm>
          <a:prstGeom prst="rect">
            <a:avLst/>
          </a:prstGeom>
        </p:spPr>
        <p:txBody>
          <a:bodyPr wrap="square">
            <a:spAutoFit/>
          </a:bodyPr>
          <a:lstStyle/>
          <a:p>
            <a:pPr algn="l" fontAlgn="auto">
              <a:lnSpc>
                <a:spcPct val="90000"/>
              </a:lnSpc>
              <a:spcBef>
                <a:spcPts val="1000"/>
              </a:spcBef>
              <a:spcAft>
                <a:spcPts val="0"/>
              </a:spcAft>
              <a:buClrTx/>
              <a:buSzTx/>
              <a:buNone/>
              <a:defRPr/>
            </a:pPr>
            <a:r>
              <a:rPr lang="zh-CN" altLang="en-US" sz="3600" b="1" dirty="0">
                <a:solidFill>
                  <a:srgbClr val="3D5864"/>
                </a:solidFill>
                <a:latin typeface="微软雅黑" panose="020B0503020204020204" charset="-122"/>
                <a:ea typeface="微软雅黑" panose="020B0503020204020204" charset="-122"/>
                <a:sym typeface="+mn-ea"/>
              </a:rPr>
              <a:t>最大化最小</a:t>
            </a:r>
            <a:r>
              <a:rPr lang="en-US" altLang="zh-CN" sz="3600" b="1" dirty="0">
                <a:solidFill>
                  <a:srgbClr val="3D5864"/>
                </a:solidFill>
                <a:latin typeface="微软雅黑" panose="020B0503020204020204" charset="-122"/>
                <a:ea typeface="微软雅黑" panose="020B0503020204020204" charset="-122"/>
                <a:sym typeface="+mn-ea"/>
              </a:rPr>
              <a:t>SINR</a:t>
            </a:r>
            <a:r>
              <a:rPr lang="zh-CN" altLang="en-US" sz="3600" b="1" dirty="0">
                <a:solidFill>
                  <a:srgbClr val="3D5864"/>
                </a:solidFill>
                <a:latin typeface="微软雅黑" panose="020B0503020204020204" charset="-122"/>
                <a:ea typeface="微软雅黑" panose="020B0503020204020204" charset="-122"/>
                <a:sym typeface="+mn-ea"/>
              </a:rPr>
              <a:t>的功率分配</a:t>
            </a:r>
            <a:endParaRPr lang="zh-CN" altLang="en-US" sz="3600" b="1" dirty="0">
              <a:solidFill>
                <a:srgbClr val="3D5864"/>
              </a:solidFill>
              <a:latin typeface="微软雅黑" panose="020B0503020204020204" charset="-122"/>
              <a:ea typeface="微软雅黑" panose="020B0503020204020204" charset="-122"/>
              <a:sym typeface="+mn-ea"/>
            </a:endParaRPr>
          </a:p>
        </p:txBody>
      </p:sp>
      <p:sp>
        <p:nvSpPr>
          <p:cNvPr id="21" name="椭圆 20"/>
          <p:cNvSpPr/>
          <p:nvPr/>
        </p:nvSpPr>
        <p:spPr>
          <a:xfrm>
            <a:off x="11020724" y="784499"/>
            <a:ext cx="207010" cy="207010"/>
          </a:xfrm>
          <a:prstGeom prst="ellipse">
            <a:avLst/>
          </a:prstGeom>
          <a:solidFill>
            <a:srgbClr val="3D5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形成优化问题（</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r>
                      <a:rPr lang="zh-CN" altLang="en-US" sz="2000" i="1">
                        <a:latin typeface="Cambria Math" panose="02040503050406030204" pitchFamily="18" charset="0"/>
                        <a:cs typeface="Times New Roman" panose="02020603050405020304" pitchFamily="18" charset="0"/>
                      </a:rPr>
                      <m:t>个流</m:t>
                    </m:r>
                  </m:oMath>
                </a14:m>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考虑系统设计准则是</a:t>
                </a:r>
                <a:r>
                  <a:rPr lang="zh-CN" altLang="en-US" sz="2000" dirty="0">
                    <a:solidFill>
                      <a:srgbClr val="FF0000"/>
                    </a:solidFill>
                    <a:latin typeface="Times New Roman" panose="02020603050405020304" pitchFamily="18" charset="0"/>
                    <a:cs typeface="Times New Roman" panose="02020603050405020304" pitchFamily="18" charset="0"/>
                  </a:rPr>
                  <a:t>最大化最小的</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r>
                  <a:rPr lang="zh-CN" altLang="en-US" sz="2000" dirty="0">
                    <a:cs typeface="Times New Roman" panose="02020603050405020304" pitchFamily="18" charset="0"/>
                  </a:rPr>
                  <a:t>　　</a:t>
                </a:r>
                <a:r>
                  <a:rPr lang="en-US" altLang="zh-CN" sz="2000" dirty="0">
                    <a:cs typeface="Times New Roman" panose="02020603050405020304" pitchFamily="18" charset="0"/>
                  </a:rPr>
                  <a:t> </a:t>
                </a:r>
                <a14:m>
                  <m:oMath xmlns:m="http://schemas.openxmlformats.org/officeDocument/2006/math">
                    <m:func>
                      <m:funcPr>
                        <m:ctrlPr>
                          <a:rPr lang="en-US" altLang="zh-CN" sz="2000" i="1" smtClean="0">
                            <a:latin typeface="Cambria Math" panose="02040503050406030204" pitchFamily="18" charset="0"/>
                            <a:cs typeface="Times New Roman" panose="02020603050405020304" pitchFamily="18" charset="0"/>
                          </a:rPr>
                        </m:ctrlPr>
                      </m:funcPr>
                      <m:fName>
                        <m:limLow>
                          <m:limLowPr>
                            <m:ctrlPr>
                              <a:rPr lang="en-US" altLang="zh-CN" sz="2000" i="1">
                                <a:latin typeface="Cambria Math" panose="02040503050406030204" pitchFamily="18" charset="0"/>
                                <a:cs typeface="Times New Roman" panose="02020603050405020304" pitchFamily="18" charset="0"/>
                              </a:rPr>
                            </m:ctrlPr>
                          </m:limLowPr>
                          <m:e>
                            <m:r>
                              <m:rPr>
                                <m:sty m:val="p"/>
                              </m:rPr>
                              <a:rPr lang="en-US" altLang="zh-CN" sz="2000" i="1">
                                <a:latin typeface="Cambria Math" panose="02040503050406030204" pitchFamily="18" charset="0"/>
                                <a:cs typeface="Times New Roman" panose="02020603050405020304" pitchFamily="18" charset="0"/>
                              </a:rPr>
                              <m:t>max</m:t>
                            </m:r>
                          </m:e>
                          <m:lim>
                            <m:r>
                              <a:rPr lang="en-US" altLang="zh-CN" sz="2000" b="1">
                                <a:latin typeface="Cambria Math" panose="02040503050406030204" pitchFamily="18" charset="0"/>
                                <a:cs typeface="Times New Roman" panose="02020603050405020304" pitchFamily="18" charset="0"/>
                              </a:rPr>
                              <m:t>𝐩</m:t>
                            </m:r>
                          </m:lim>
                        </m:limLow>
                        <m:r>
                          <a:rPr lang="en-US" altLang="zh-CN" sz="2000" b="1" i="1" smtClean="0">
                            <a:latin typeface="Cambria Math" panose="02040503050406030204" pitchFamily="18" charset="0"/>
                            <a:cs typeface="Times New Roman" panose="02020603050405020304" pitchFamily="18" charset="0"/>
                          </a:rPr>
                          <m:t> </m:t>
                        </m:r>
                      </m:fName>
                      <m:e>
                        <m:func>
                          <m:funcPr>
                            <m:ctrlPr>
                              <a:rPr lang="en-US" altLang="zh-CN" sz="2000" b="1" i="1" smtClean="0">
                                <a:latin typeface="Cambria Math" panose="02040503050406030204" pitchFamily="18" charset="0"/>
                                <a:cs typeface="Times New Roman" panose="02020603050405020304" pitchFamily="18" charset="0"/>
                              </a:rPr>
                            </m:ctrlPr>
                          </m:funcPr>
                          <m:fName>
                            <m:limLow>
                              <m:limLowPr>
                                <m:ctrlPr>
                                  <a:rPr lang="en-US" altLang="zh-CN" sz="2000" i="1" smtClean="0">
                                    <a:latin typeface="Cambria Math" panose="02040503050406030204" pitchFamily="18" charset="0"/>
                                    <a:cs typeface="Times New Roman" panose="02020603050405020304" pitchFamily="18" charset="0"/>
                                  </a:rPr>
                                </m:ctrlPr>
                              </m:limLowPr>
                              <m:e>
                                <m:r>
                                  <m:rPr>
                                    <m:sty m:val="p"/>
                                  </m:rPr>
                                  <a:rPr lang="en-US" altLang="zh-CN" sz="2000" b="0" i="0" smtClean="0">
                                    <a:latin typeface="Cambria Math" panose="02040503050406030204" pitchFamily="18" charset="0"/>
                                    <a:cs typeface="Times New Roman" panose="02020603050405020304" pitchFamily="18" charset="0"/>
                                  </a:rPr>
                                  <m:t>min</m:t>
                                </m:r>
                              </m:e>
                              <m:lim>
                                <m:r>
                                  <a:rPr lang="en-US" altLang="zh-CN" sz="2000" i="1">
                                    <a:latin typeface="Cambria Math" panose="02040503050406030204" pitchFamily="18" charset="0"/>
                                    <a:cs typeface="Times New Roman" panose="02020603050405020304" pitchFamily="18" charset="0"/>
                                  </a:rPr>
                                  <m:t>𝑘</m:t>
                                </m:r>
                              </m:lim>
                            </m:limLow>
                          </m:fName>
                          <m:e>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e>
                        </m:func>
                      </m:e>
                    </m:func>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t</m:t>
                    </m:r>
                    <m:r>
                      <a:rPr lang="en-US" altLang="zh-CN" sz="2000" b="0" i="0" smtClean="0">
                        <a:latin typeface="Cambria Math" panose="02040503050406030204" pitchFamily="18" charset="0"/>
                        <a:cs typeface="Times New Roman" panose="02020603050405020304" pitchFamily="18" charset="0"/>
                      </a:rPr>
                      <m:t>. </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&gt;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该问题是一个难解的非凸分式优化问题，下面进行该问题的转化和求解。</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上述问题可以使用</a:t>
                </a:r>
                <a:r>
                  <a:rPr lang="zh-CN" altLang="en-US" sz="2000" dirty="0">
                    <a:solidFill>
                      <a:srgbClr val="FF0000"/>
                    </a:solidFill>
                    <a:latin typeface="Times New Roman" panose="02020603050405020304" pitchFamily="18" charset="0"/>
                    <a:cs typeface="Times New Roman" panose="02020603050405020304" pitchFamily="18" charset="0"/>
                  </a:rPr>
                  <a:t>几何规划</a:t>
                </a:r>
                <a:r>
                  <a:rPr lang="zh-CN" altLang="en-US" sz="2000" dirty="0">
                    <a:latin typeface="Times New Roman" panose="02020603050405020304" pitchFamily="18" charset="0"/>
                    <a:cs typeface="Times New Roman" panose="02020603050405020304" pitchFamily="18" charset="0"/>
                  </a:rPr>
                  <a:t>或者</a:t>
                </a:r>
                <a:r>
                  <a:rPr lang="zh-CN" altLang="en-US" sz="2000" dirty="0">
                    <a:solidFill>
                      <a:srgbClr val="FF0000"/>
                    </a:solidFill>
                    <a:latin typeface="Times New Roman" panose="02020603050405020304" pitchFamily="18" charset="0"/>
                    <a:cs typeface="Times New Roman" panose="02020603050405020304" pitchFamily="18" charset="0"/>
                  </a:rPr>
                  <a:t>二次转换技术</a:t>
                </a:r>
                <a:r>
                  <a:rPr lang="zh-CN" altLang="en-US" sz="2000" dirty="0">
                    <a:latin typeface="Times New Roman" panose="02020603050405020304" pitchFamily="18" charset="0"/>
                    <a:cs typeface="Times New Roman" panose="02020603050405020304" pitchFamily="18" charset="0"/>
                  </a:rPr>
                  <a:t>求解，但是这些方案都需要进行</a:t>
                </a:r>
                <a:r>
                  <a:rPr lang="zh-CN" altLang="en-US" sz="2000" dirty="0">
                    <a:solidFill>
                      <a:srgbClr val="FF0000"/>
                    </a:solidFill>
                    <a:latin typeface="Times New Roman" panose="02020603050405020304" pitchFamily="18" charset="0"/>
                    <a:cs typeface="Times New Roman" panose="02020603050405020304" pitchFamily="18" charset="0"/>
                  </a:rPr>
                  <a:t>大量迭代</a:t>
                </a:r>
                <a:r>
                  <a:rPr lang="zh-CN" altLang="en-US" sz="2000" dirty="0">
                    <a:latin typeface="Times New Roman" panose="02020603050405020304" pitchFamily="18" charset="0"/>
                    <a:cs typeface="Times New Roman" panose="02020603050405020304" pitchFamily="18" charset="0"/>
                  </a:rPr>
                  <a:t>，计算复杂度均较高，下面使用低复杂度的基于</a:t>
                </a:r>
                <a:r>
                  <a:rPr lang="zh-CN" altLang="en-US" sz="2000" dirty="0">
                    <a:solidFill>
                      <a:srgbClr val="FF0000"/>
                    </a:solidFill>
                    <a:latin typeface="Times New Roman" panose="02020603050405020304" pitchFamily="18" charset="0"/>
                    <a:cs typeface="Times New Roman" panose="02020603050405020304" pitchFamily="18" charset="0"/>
                  </a:rPr>
                  <a:t>幂迭代</a:t>
                </a:r>
                <a:r>
                  <a:rPr lang="zh-CN" altLang="en-US" sz="2000" dirty="0">
                    <a:latin typeface="Times New Roman" panose="02020603050405020304" pitchFamily="18" charset="0"/>
                    <a:cs typeface="Times New Roman" panose="02020603050405020304" pitchFamily="18" charset="0"/>
                  </a:rPr>
                  <a:t>的求解算法。</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首先，使用反证法分析可以得到</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cs typeface="Times New Roman" panose="02020603050405020304" pitchFamily="18" charset="0"/>
                  </a:rPr>
                  <a:t> </a:t>
                </a:r>
                <a14:m>
                  <m:oMath xmlns:m="http://schemas.openxmlformats.org/officeDocument/2006/math">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𝑆𝐼𝑁𝑅</m:t>
                        </m:r>
                      </m:e>
                      <m:sub>
                        <m:r>
                          <a:rPr lang="en-US" altLang="zh-CN" sz="2000" b="0" i="1" smtClean="0">
                            <a:solidFill>
                              <a:srgbClr val="FF0000"/>
                            </a:solidFill>
                            <a:latin typeface="Cambria Math" panose="02040503050406030204" pitchFamily="18" charset="0"/>
                            <a:cs typeface="Times New Roman" panose="02020603050405020304" pitchFamily="18" charset="0"/>
                          </a:rPr>
                          <m:t>1</m:t>
                        </m:r>
                      </m:sub>
                    </m:sSub>
                    <m:r>
                      <a:rPr lang="en-US" altLang="zh-CN" sz="2000" b="0" i="1" smtClean="0">
                        <a:solidFill>
                          <a:srgbClr val="FF0000"/>
                        </a:solidFill>
                        <a:latin typeface="Cambria Math" panose="02040503050406030204" pitchFamily="18" charset="0"/>
                        <a:cs typeface="Times New Roman" panose="02020603050405020304" pitchFamily="18" charset="0"/>
                      </a:rPr>
                      <m:t>=</m:t>
                    </m:r>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𝑆𝐼𝑁𝑅</m:t>
                        </m:r>
                      </m:e>
                      <m:sub>
                        <m:r>
                          <a:rPr lang="en-US" altLang="zh-CN" sz="2000" b="0" i="1" smtClean="0">
                            <a:solidFill>
                              <a:srgbClr val="FF0000"/>
                            </a:solidFill>
                            <a:latin typeface="Cambria Math" panose="02040503050406030204" pitchFamily="18" charset="0"/>
                            <a:cs typeface="Times New Roman" panose="02020603050405020304" pitchFamily="18" charset="0"/>
                          </a:rPr>
                          <m:t>2</m:t>
                        </m:r>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𝑆𝐼𝑁𝑅</m:t>
                        </m:r>
                      </m:e>
                      <m:sub>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𝑁</m:t>
                            </m:r>
                          </m:e>
                          <m:sub>
                            <m:r>
                              <a:rPr lang="en-US" altLang="zh-CN" sz="2000" b="0" i="1" smtClean="0">
                                <a:solidFill>
                                  <a:srgbClr val="FF0000"/>
                                </a:solidFill>
                                <a:latin typeface="Cambria Math" panose="02040503050406030204" pitchFamily="18" charset="0"/>
                                <a:cs typeface="Times New Roman" panose="02020603050405020304" pitchFamily="18" charset="0"/>
                              </a:rPr>
                              <m:t>𝑠</m:t>
                            </m:r>
                          </m:sub>
                        </m:sSub>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𝑡</m:t>
                    </m:r>
                    <m:r>
                      <a:rPr lang="zh-CN" altLang="en-US"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令</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𝐑</m:t>
                    </m:r>
                    <m:r>
                      <a:rPr lang="zh-CN" altLang="en-US" sz="2000" i="1">
                        <a:latin typeface="Cambria Math" panose="02040503050406030204" pitchFamily="18" charset="0"/>
                        <a:cs typeface="Times New Roman" panose="02020603050405020304" pitchFamily="18" charset="0"/>
                      </a:rPr>
                      <m:t>为</m:t>
                    </m:r>
                  </m:oMath>
                </a14:m>
                <a:r>
                  <a:rPr lang="zh-CN" altLang="en-US" sz="2000" dirty="0">
                    <a:latin typeface="Times New Roman" panose="02020603050405020304" pitchFamily="18" charset="0"/>
                    <a:cs typeface="Times New Roman" panose="02020603050405020304" pitchFamily="18" charset="0"/>
                  </a:rPr>
                  <a:t>一个</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的矩阵，其中</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𝑅</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eqArr>
                          <m:eqArrPr>
                            <m:ctrlPr>
                              <a:rPr lang="en-US" altLang="zh-CN" sz="2000" b="0" i="1" smtClean="0">
                                <a:latin typeface="Cambria Math" panose="02040503050406030204" pitchFamily="18" charset="0"/>
                                <a:cs typeface="Times New Roman" panose="02020603050405020304" pitchFamily="18" charset="0"/>
                              </a:rPr>
                            </m:ctrlPr>
                          </m:eqArrPr>
                          <m:e>
                            <m:f>
                              <m:fPr>
                                <m:ctrlPr>
                                  <a:rPr lang="en-US" altLang="zh-CN" sz="2000"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e>
                          <m:e>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e>
                        </m:eqArr>
                      </m:e>
                    </m:d>
                    <m:r>
                      <a:rPr lang="en-US" altLang="zh-CN" sz="2000" b="0" i="0" smtClean="0">
                        <a:latin typeface="Cambria Math" panose="02040503050406030204" pitchFamily="18" charset="0"/>
                        <a:cs typeface="Times New Roman" panose="02020603050405020304" pitchFamily="18" charset="0"/>
                      </a:rPr>
                      <m:t>; </m:t>
                    </m:r>
                    <m:r>
                      <a:rPr lang="en-US" altLang="zh-CN" sz="2000" b="1" i="0" dirty="0" smtClean="0">
                        <a:latin typeface="Cambria Math" panose="02040503050406030204" pitchFamily="18" charset="0"/>
                        <a:cs typeface="Times New Roman" panose="02020603050405020304" pitchFamily="18" charset="0"/>
                      </a:rPr>
                      <m:t>𝐡</m:t>
                    </m:r>
                    <m:r>
                      <a:rPr lang="en-US" altLang="zh-CN" sz="2000" b="0" i="1" dirty="0" smtClean="0">
                        <a:latin typeface="Cambria Math" panose="02040503050406030204" pitchFamily="18" charset="0"/>
                        <a:cs typeface="Times New Roman" panose="02020603050405020304" pitchFamily="18" charset="0"/>
                      </a:rPr>
                      <m:t>=</m:t>
                    </m:r>
                    <m:sSup>
                      <m:sSupPr>
                        <m:ctrlPr>
                          <a:rPr lang="en-US" altLang="zh-CN" sz="2000" b="0" i="1" dirty="0" smtClean="0">
                            <a:latin typeface="Cambria Math" panose="02040503050406030204" pitchFamily="18" charset="0"/>
                            <a:cs typeface="Times New Roman" panose="02020603050405020304" pitchFamily="18" charset="0"/>
                          </a:rPr>
                        </m:ctrlPr>
                      </m:sSupPr>
                      <m:e>
                        <m:d>
                          <m:dPr>
                            <m:begChr m:val="["/>
                            <m:endChr m:val="]"/>
                            <m:ctrlPr>
                              <a:rPr lang="en-US" altLang="zh-CN" sz="2000" b="0" i="1" dirty="0" smtClean="0">
                                <a:latin typeface="Cambria Math" panose="02040503050406030204" pitchFamily="18" charset="0"/>
                                <a:cs typeface="Times New Roman" panose="02020603050405020304" pitchFamily="18" charset="0"/>
                              </a:rPr>
                            </m:ctrlPr>
                          </m:dPr>
                          <m:e>
                            <m:f>
                              <m:fPr>
                                <m:ctrlPr>
                                  <a:rPr lang="en-US" altLang="zh-CN" sz="2000" b="0" i="1" dirty="0" smtClean="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r>
                              <a:rPr lang="en-US" altLang="zh-CN" sz="2000" b="0" i="1" dirty="0" smtClean="0">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2</m:t>
                                    </m:r>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e>
                        </m:d>
                      </m:e>
                      <m:sup>
                        <m:r>
                          <a:rPr lang="en-US" altLang="zh-CN" sz="2000" b="0" i="1" dirty="0" smtClean="0">
                            <a:latin typeface="Cambria Math" panose="02040503050406030204" pitchFamily="18" charset="0"/>
                            <a:cs typeface="Times New Roman" panose="02020603050405020304" pitchFamily="18" charset="0"/>
                          </a:rPr>
                          <m:t>𝑇</m:t>
                        </m:r>
                      </m:sup>
                    </m:sSup>
                  </m:oMath>
                </a14:m>
                <a:r>
                  <a:rPr lang="en-US" altLang="zh-CN" sz="2000" b="0" dirty="0">
                    <a:latin typeface="Times New Roman" panose="02020603050405020304" pitchFamily="18" charset="0"/>
                    <a:cs typeface="Times New Roman" panose="02020603050405020304" pitchFamily="18" charset="0"/>
                  </a:rPr>
                  <a:t>,</a:t>
                </a:r>
                <a:r>
                  <a:rPr lang="en-US" altLang="zh-CN" sz="2000" b="1" dirty="0">
                    <a:cs typeface="Times New Roman" panose="02020603050405020304" pitchFamily="18" charset="0"/>
                  </a:rPr>
                  <a:t> </a:t>
                </a:r>
                <a14:m>
                  <m:oMath xmlns:m="http://schemas.openxmlformats.org/officeDocument/2006/math">
                    <m:r>
                      <a:rPr lang="en-US" altLang="zh-CN" sz="2000" b="1" i="0" dirty="0" smtClean="0">
                        <a:latin typeface="Cambria Math" panose="02040503050406030204" pitchFamily="18" charset="0"/>
                        <a:cs typeface="Times New Roman" panose="02020603050405020304" pitchFamily="18" charset="0"/>
                      </a:rPr>
                      <m:t>𝐲</m:t>
                    </m:r>
                    <m:r>
                      <a:rPr lang="en-US" altLang="zh-CN" sz="2000" i="1" dirty="0">
                        <a:latin typeface="Cambria Math" panose="02040503050406030204" pitchFamily="18" charset="0"/>
                        <a:cs typeface="Times New Roman" panose="02020603050405020304" pitchFamily="18" charset="0"/>
                      </a:rPr>
                      <m:t>=</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sSup>
                              <m:sSupPr>
                                <m:ctrlPr>
                                  <a:rPr lang="en-US" altLang="zh-CN" sz="2000" i="1" dirty="0" smtClean="0">
                                    <a:latin typeface="Cambria Math" panose="02040503050406030204" pitchFamily="18" charset="0"/>
                                    <a:cs typeface="Times New Roman" panose="02020603050405020304" pitchFamily="18" charset="0"/>
                                  </a:rPr>
                                </m:ctrlPr>
                              </m:sSupPr>
                              <m:e>
                                <m:r>
                                  <a:rPr lang="en-US" altLang="zh-CN" sz="2000" b="1" i="0" dirty="0" smtClean="0">
                                    <a:latin typeface="Cambria Math" panose="02040503050406030204" pitchFamily="18" charset="0"/>
                                    <a:cs typeface="Times New Roman" panose="02020603050405020304" pitchFamily="18" charset="0"/>
                                  </a:rPr>
                                  <m:t>𝐩</m:t>
                                </m:r>
                              </m:e>
                              <m:sup>
                                <m:r>
                                  <a:rPr lang="en-US" altLang="zh-CN" sz="2000" b="0" i="1" dirty="0" smtClean="0">
                                    <a:latin typeface="Cambria Math" panose="02040503050406030204" pitchFamily="18" charset="0"/>
                                    <a:cs typeface="Times New Roman" panose="02020603050405020304" pitchFamily="18" charset="0"/>
                                  </a:rPr>
                                  <m:t>𝑇</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1</m:t>
                            </m:r>
                          </m:e>
                        </m:d>
                      </m:e>
                      <m:sup>
                        <m:r>
                          <a:rPr lang="en-US" altLang="zh-CN" sz="2000" i="1" dirty="0">
                            <a:latin typeface="Cambria Math" panose="02040503050406030204" pitchFamily="18" charset="0"/>
                            <a:cs typeface="Times New Roman" panose="02020603050405020304" pitchFamily="18" charset="0"/>
                          </a:rPr>
                          <m:t>𝑇</m:t>
                        </m:r>
                      </m:sup>
                    </m:sSup>
                    <m:r>
                      <a:rPr lang="zh-CN" altLang="en-US" sz="2000" i="1" dirty="0"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可以得到：</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𝐂</m:t>
                      </m:r>
                      <m:r>
                        <a:rPr lang="en-US" altLang="zh-CN" sz="2000" b="1" i="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 </m:t>
                      </m:r>
                      <m:r>
                        <a:rPr lang="en-US" altLang="zh-CN" sz="2000" b="1" i="0" smtClean="0">
                          <a:latin typeface="Cambria Math" panose="02040503050406030204" pitchFamily="18" charset="0"/>
                          <a:cs typeface="Times New Roman" panose="02020603050405020304" pitchFamily="18" charset="0"/>
                        </a:rPr>
                        <m:t>𝐁𝐲</m:t>
                      </m:r>
                    </m:oMath>
                  </m:oMathPara>
                </a14:m>
                <a:endParaRPr lang="en-US" altLang="zh-CN" sz="2000" b="1"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𝐂</m:t>
                    </m:r>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b="0" i="1" smtClean="0">
                                <a:latin typeface="Cambria Math" panose="02040503050406030204" pitchFamily="18" charset="0"/>
                                <a:cs typeface="Times New Roman" panose="02020603050405020304" pitchFamily="18" charset="0"/>
                              </a:rPr>
                            </m:ctrlPr>
                          </m:mP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cs typeface="Times New Roman" panose="02020603050405020304" pitchFamily="18" charset="0"/>
                                    </a:rPr>
                                    <m:t>𝐈</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Sub>
                            </m:e>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e>
                          </m:mr>
                          <m:m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𝟏</m:t>
                                  </m:r>
                                </m:e>
                                <m:sup>
                                  <m:r>
                                    <a:rPr lang="en-US" altLang="zh-CN" sz="2000" b="0" i="1" smtClean="0">
                                      <a:latin typeface="Cambria Math" panose="02040503050406030204" pitchFamily="18" charset="0"/>
                                      <a:cs typeface="Times New Roman" panose="02020603050405020304" pitchFamily="18" charset="0"/>
                                    </a:rPr>
                                    <m:t>𝑇</m:t>
                                  </m:r>
                                </m:sup>
                              </m:sSup>
                            </m:e>
                            <m:e>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e>
                          </m:mr>
                        </m:m>
                      </m:e>
                    </m:d>
                    <m:r>
                      <a:rPr lang="zh-CN" altLang="en-US" sz="2000" i="1">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𝐁</m:t>
                    </m:r>
                    <m:r>
                      <a:rPr lang="en-US" altLang="zh-CN" sz="2000" i="1">
                        <a:latin typeface="Cambria Math" panose="02040503050406030204" pitchFamily="18" charset="0"/>
                        <a:cs typeface="Times New Roman" panose="02020603050405020304" pitchFamily="18" charset="0"/>
                      </a:rPr>
                      <m:t>=</m:t>
                    </m:r>
                    <m:d>
                      <m:dPr>
                        <m:begChr m:val="["/>
                        <m:endChr m:val="]"/>
                        <m:ctrlPr>
                          <a:rPr lang="en-US" altLang="zh-CN" sz="2000" i="1">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i="1">
                                <a:latin typeface="Cambria Math" panose="02040503050406030204" pitchFamily="18" charset="0"/>
                                <a:cs typeface="Times New Roman" panose="02020603050405020304" pitchFamily="18" charset="0"/>
                              </a:rPr>
                            </m:ctrlPr>
                          </m:mPr>
                          <m:mr>
                            <m:e>
                              <m:r>
                                <a:rPr lang="en-US" altLang="zh-CN" sz="2000" b="1" i="0" smtClean="0">
                                  <a:latin typeface="Cambria Math" panose="02040503050406030204" pitchFamily="18" charset="0"/>
                                  <a:cs typeface="Times New Roman" panose="02020603050405020304" pitchFamily="18" charset="0"/>
                                </a:rPr>
                                <m:t>𝐑</m:t>
                              </m:r>
                            </m:e>
                            <m:e>
                              <m:r>
                                <a:rPr lang="en-US" altLang="zh-CN" sz="2000" b="1" i="0" smtClean="0">
                                  <a:latin typeface="Cambria Math" panose="02040503050406030204" pitchFamily="18" charset="0"/>
                                  <a:cs typeface="Times New Roman" panose="02020603050405020304" pitchFamily="18" charset="0"/>
                                </a:rPr>
                                <m:t>𝐡</m:t>
                              </m:r>
                            </m:e>
                          </m:mr>
                          <m:m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𝟎</m:t>
                                  </m:r>
                                </m:e>
                                <m:sub>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Sub>
                            </m:e>
                            <m:e>
                              <m:r>
                                <a:rPr lang="en-US" altLang="zh-CN" sz="2000" b="0" i="1" smtClean="0">
                                  <a:latin typeface="Cambria Math" panose="02040503050406030204" pitchFamily="18" charset="0"/>
                                  <a:cs typeface="Times New Roman" panose="02020603050405020304" pitchFamily="18" charset="0"/>
                                </a:rPr>
                                <m:t>0</m:t>
                              </m:r>
                            </m:e>
                          </m:mr>
                        </m:m>
                      </m:e>
                    </m:d>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因为</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𝐂</m:t>
                    </m:r>
                    <m:r>
                      <a:rPr lang="zh-CN" altLang="en-US" sz="2000" b="1" i="1" smtClean="0">
                        <a:latin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一个非奇异矩阵，所以有：</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b="1">
                          <a:latin typeface="Cambria Math" panose="02040503050406030204" pitchFamily="18" charset="0"/>
                          <a:cs typeface="Times New Roman" panose="02020603050405020304" pitchFamily="18" charset="0"/>
                        </a:rPr>
                        <m:t>𝐃𝐲</m:t>
                      </m:r>
                      <m:r>
                        <a:rPr lang="en-US" altLang="zh-CN" sz="2000" b="0" i="1" smtClean="0">
                          <a:latin typeface="Cambria Math" panose="02040503050406030204" pitchFamily="18" charset="0"/>
                          <a:cs typeface="Times New Roman" panose="02020603050405020304" pitchFamily="18" charset="0"/>
                        </a:rPr>
                        <m:t>= </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r>
                            <a:rPr lang="en-US" altLang="zh-CN" sz="2000" b="0" i="1" smtClean="0">
                              <a:latin typeface="Cambria Math" panose="02040503050406030204" pitchFamily="18" charset="0"/>
                              <a:cs typeface="Times New Roman" panose="02020603050405020304" pitchFamily="18" charset="0"/>
                            </a:rPr>
                            <m:t>𝑡</m:t>
                          </m:r>
                        </m:den>
                      </m:f>
                      <m:r>
                        <a:rPr lang="en-US" altLang="zh-CN" sz="2000" b="1">
                          <a:latin typeface="Cambria Math" panose="02040503050406030204" pitchFamily="18" charset="0"/>
                          <a:cs typeface="Times New Roman" panose="02020603050405020304" pitchFamily="18" charset="0"/>
                        </a:rPr>
                        <m:t>𝐲</m:t>
                      </m:r>
                      <m:r>
                        <a:rPr lang="en-US" altLang="zh-CN" sz="2000" b="1">
                          <a:latin typeface="Cambria Math" panose="02040503050406030204" pitchFamily="18" charset="0"/>
                          <a:cs typeface="Times New Roman" panose="02020603050405020304" pitchFamily="18" charset="0"/>
                        </a:rPr>
                        <m:t>,  </m:t>
                      </m:r>
                      <m:r>
                        <a:rPr lang="en-US" altLang="zh-CN" sz="2000" b="1">
                          <a:latin typeface="Cambria Math" panose="02040503050406030204" pitchFamily="18" charset="0"/>
                          <a:cs typeface="Times New Roman" panose="02020603050405020304" pitchFamily="18" charset="0"/>
                        </a:rPr>
                        <m:t>𝐃</m:t>
                      </m:r>
                      <m:r>
                        <a:rPr lang="en-US" altLang="zh-CN" sz="2000" b="1">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a:latin typeface="Cambria Math" panose="02040503050406030204" pitchFamily="18" charset="0"/>
                              <a:cs typeface="Times New Roman" panose="02020603050405020304" pitchFamily="18" charset="0"/>
                            </a:rPr>
                            <m:t>𝐂</m:t>
                          </m:r>
                        </m:e>
                        <m:sup>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𝟏</m:t>
                          </m:r>
                        </m:sup>
                      </m:sSup>
                      <m:r>
                        <a:rPr lang="en-US" altLang="zh-CN" sz="2000" b="1" i="0" smtClean="0">
                          <a:latin typeface="Cambria Math" panose="02040503050406030204" pitchFamily="18" charset="0"/>
                          <a:cs typeface="Times New Roman" panose="02020603050405020304" pitchFamily="18" charset="0"/>
                        </a:rPr>
                        <m:t>𝐁</m:t>
                      </m:r>
                      <m:r>
                        <a:rPr lang="en-US" altLang="zh-CN" sz="2000" b="1" i="0" smtClean="0">
                          <a:latin typeface="Cambria Math" panose="02040503050406030204" pitchFamily="18" charset="0"/>
                          <a:cs typeface="Times New Roman" panose="02020603050405020304" pitchFamily="18" charset="0"/>
                        </a:rPr>
                        <m:t>=</m:t>
                      </m:r>
                      <m:d>
                        <m:dPr>
                          <m:begChr m:val="["/>
                          <m:endChr m:val="]"/>
                          <m:ctrlPr>
                            <a:rPr lang="en-US" altLang="zh-CN" sz="2000" i="1">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i="1">
                                  <a:latin typeface="Cambria Math" panose="02040503050406030204" pitchFamily="18" charset="0"/>
                                  <a:cs typeface="Times New Roman" panose="02020603050405020304" pitchFamily="18" charset="0"/>
                                </a:rPr>
                              </m:ctrlPr>
                            </m:mPr>
                            <m:mr>
                              <m:e>
                                <m:r>
                                  <a:rPr lang="en-US" altLang="zh-CN" sz="2000" b="1">
                                    <a:latin typeface="Cambria Math" panose="02040503050406030204" pitchFamily="18" charset="0"/>
                                    <a:cs typeface="Times New Roman" panose="02020603050405020304" pitchFamily="18" charset="0"/>
                                  </a:rPr>
                                  <m:t>𝐑</m:t>
                                </m:r>
                              </m:e>
                              <m:e>
                                <m:r>
                                  <a:rPr lang="en-US" altLang="zh-CN" sz="2000" b="1">
                                    <a:latin typeface="Cambria Math" panose="02040503050406030204" pitchFamily="18" charset="0"/>
                                    <a:cs typeface="Times New Roman" panose="02020603050405020304" pitchFamily="18" charset="0"/>
                                  </a:rPr>
                                  <m:t>𝐡</m:t>
                                </m:r>
                              </m:e>
                            </m:mr>
                            <m:mr>
                              <m:e>
                                <m:f>
                                  <m:fPr>
                                    <m:ctrlPr>
                                      <a:rPr lang="en-US" altLang="zh-CN" sz="2000" b="1" i="1" smtClean="0">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cs typeface="Times New Roman" panose="02020603050405020304" pitchFamily="18" charset="0"/>
                                          </a:rPr>
                                          <m:t>𝟏</m:t>
                                        </m:r>
                                      </m:e>
                                      <m:sup>
                                        <m:r>
                                          <a:rPr lang="en-US" altLang="zh-CN" sz="2000" i="1">
                                            <a:latin typeface="Cambria Math" panose="02040503050406030204" pitchFamily="18" charset="0"/>
                                            <a:cs typeface="Times New Roman" panose="02020603050405020304" pitchFamily="18" charset="0"/>
                                          </a:rPr>
                                          <m:t>𝑇</m:t>
                                        </m:r>
                                      </m:sup>
                                    </m:sSup>
                                    <m:r>
                                      <a:rPr lang="en-US" altLang="zh-CN" sz="2000" b="1">
                                        <a:latin typeface="Cambria Math" panose="02040503050406030204" pitchFamily="18" charset="0"/>
                                        <a:cs typeface="Times New Roman" panose="02020603050405020304" pitchFamily="18" charset="0"/>
                                      </a:rPr>
                                      <m:t>𝐑</m:t>
                                    </m:r>
                                  </m:num>
                                  <m:den>
                                    <m:r>
                                      <a:rPr lang="en-US" altLang="zh-CN" sz="2000" b="0" i="1" smtClean="0">
                                        <a:latin typeface="Cambria Math" panose="02040503050406030204" pitchFamily="18" charset="0"/>
                                        <a:cs typeface="Times New Roman" panose="02020603050405020304" pitchFamily="18" charset="0"/>
                                      </a:rPr>
                                      <m:t>𝑃</m:t>
                                    </m:r>
                                  </m:den>
                                </m:f>
                              </m:e>
                              <m:e>
                                <m:f>
                                  <m:fPr>
                                    <m:ctrlPr>
                                      <a:rPr lang="en-US" altLang="zh-CN" sz="2000" b="1"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cs typeface="Times New Roman" panose="02020603050405020304" pitchFamily="18" charset="0"/>
                                          </a:rPr>
                                          <m:t>𝟏</m:t>
                                        </m:r>
                                      </m:e>
                                      <m:sup>
                                        <m:r>
                                          <a:rPr lang="en-US" altLang="zh-CN" sz="2000" i="1">
                                            <a:latin typeface="Cambria Math" panose="02040503050406030204" pitchFamily="18" charset="0"/>
                                            <a:cs typeface="Times New Roman" panose="02020603050405020304" pitchFamily="18" charset="0"/>
                                          </a:rPr>
                                          <m:t>𝑇</m:t>
                                        </m:r>
                                      </m:sup>
                                    </m:sSup>
                                    <m:r>
                                      <a:rPr lang="en-US" altLang="zh-CN" sz="2000" b="1" i="0" smtClean="0">
                                        <a:latin typeface="Cambria Math" panose="02040503050406030204" pitchFamily="18" charset="0"/>
                                        <a:cs typeface="Times New Roman" panose="02020603050405020304" pitchFamily="18" charset="0"/>
                                      </a:rPr>
                                      <m:t>𝐡</m:t>
                                    </m:r>
                                  </m:num>
                                  <m:den>
                                    <m:r>
                                      <a:rPr lang="en-US" altLang="zh-CN" sz="2000" i="1">
                                        <a:latin typeface="Cambria Math" panose="02040503050406030204" pitchFamily="18" charset="0"/>
                                        <a:cs typeface="Times New Roman" panose="02020603050405020304" pitchFamily="18" charset="0"/>
                                      </a:rPr>
                                      <m:t>𝑃</m:t>
                                    </m:r>
                                  </m:den>
                                </m:f>
                              </m:e>
                            </m:mr>
                          </m:m>
                        </m:e>
                      </m:d>
                    </m:oMath>
                  </m:oMathPara>
                </a14:m>
                <a:endParaRPr lang="en-US" altLang="zh-CN" sz="2000" b="1"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b="-16201"/>
                </a:stretch>
              </a:blipFill>
            </p:spPr>
            <p:txBody>
              <a:bodyPr/>
              <a:lstStyle/>
              <a:p>
                <a:r>
                  <a:rPr lang="zh-CN" altLang="en-US">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是一个</a:t>
                </a:r>
                <a:r>
                  <a:rPr lang="zh-CN" altLang="en-US" sz="2000" dirty="0">
                    <a:solidFill>
                      <a:srgbClr val="FF0000"/>
                    </a:solidFill>
                    <a:latin typeface="Times New Roman" panose="02020603050405020304" pitchFamily="18" charset="0"/>
                    <a:cs typeface="Times New Roman" panose="02020603050405020304" pitchFamily="18" charset="0"/>
                  </a:rPr>
                  <a:t>原始非负</a:t>
                </a:r>
                <a:r>
                  <a:rPr lang="zh-CN" altLang="en-US" sz="2000" dirty="0">
                    <a:latin typeface="Times New Roman" panose="02020603050405020304" pitchFamily="18" charset="0"/>
                    <a:cs typeface="Times New Roman" panose="02020603050405020304" pitchFamily="18" charset="0"/>
                  </a:rPr>
                  <a:t>矩阵，根据</a:t>
                </a:r>
                <a:r>
                  <a:rPr lang="en-US" altLang="zh-CN" sz="2000" dirty="0">
                    <a:latin typeface="Times New Roman" panose="02020603050405020304" pitchFamily="18" charset="0"/>
                    <a:cs typeface="Times New Roman" panose="02020603050405020304" pitchFamily="18" charset="0"/>
                  </a:rPr>
                  <a:t>Perron-</a:t>
                </a:r>
                <a:r>
                  <a:rPr lang="en-US" altLang="zh-CN" sz="2000" dirty="0" err="1">
                    <a:latin typeface="Times New Roman" panose="02020603050405020304" pitchFamily="18" charset="0"/>
                    <a:cs typeface="Times New Roman" panose="02020603050405020304" pitchFamily="18" charset="0"/>
                  </a:rPr>
                  <a:t>Frobenius</a:t>
                </a:r>
                <a:r>
                  <a:rPr lang="zh-CN" altLang="en-US" sz="2000" dirty="0">
                    <a:latin typeface="Times New Roman" panose="02020603050405020304" pitchFamily="18" charset="0"/>
                    <a:cs typeface="Times New Roman" panose="02020603050405020304" pitchFamily="18" charset="0"/>
                  </a:rPr>
                  <a:t>定理，</a:t>
                </a:r>
                <a:r>
                  <a:rPr lang="en-US" altLang="zh-CN" sz="2000" b="1" dirty="0">
                    <a:cs typeface="Times New Roman" panose="02020603050405020304" pitchFamily="18" charset="0"/>
                  </a:rPr>
                  <a:t> </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𝐃𝐲</m:t>
                    </m:r>
                    <m:r>
                      <a:rPr lang="en-US" altLang="zh-CN" sz="2000" i="1">
                        <a:latin typeface="Cambria Math" panose="02040503050406030204" pitchFamily="18" charset="0"/>
                        <a:cs typeface="Times New Roman" panose="02020603050405020304" pitchFamily="18" charset="0"/>
                      </a:rPr>
                      <m:t>= </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𝑡</m:t>
                        </m:r>
                      </m:den>
                    </m:f>
                    <m:r>
                      <a:rPr lang="en-US" altLang="zh-CN" sz="2000" b="1">
                        <a:latin typeface="Cambria Math" panose="02040503050406030204" pitchFamily="18" charset="0"/>
                        <a:cs typeface="Times New Roman" panose="02020603050405020304" pitchFamily="18" charset="0"/>
                      </a:rPr>
                      <m:t>𝐲</m:t>
                    </m:r>
                  </m:oMath>
                </a14:m>
                <a:r>
                  <a:rPr lang="zh-CN" altLang="en-US" sz="2000" dirty="0">
                    <a:latin typeface="Times New Roman" panose="02020603050405020304" pitchFamily="18" charset="0"/>
                    <a:cs typeface="Times New Roman" panose="02020603050405020304" pitchFamily="18" charset="0"/>
                  </a:rPr>
                  <a:t>只有一个满足</a:t>
                </a:r>
                <a14:m>
                  <m:oMath xmlns:m="http://schemas.openxmlformats.org/officeDocument/2006/math">
                    <m:r>
                      <a:rPr lang="en-US" altLang="zh-CN" sz="2000">
                        <a:latin typeface="Cambria Math" panose="02040503050406030204" pitchFamily="18" charset="0"/>
                        <a:cs typeface="Times New Roman" panose="02020603050405020304" pitchFamily="18" charset="0"/>
                      </a:rPr>
                      <m:t>𝐲</m:t>
                    </m:r>
                    <m:r>
                      <a:rPr lang="en-US" altLang="zh-CN" sz="2000">
                        <a:latin typeface="Cambria Math" panose="02040503050406030204" pitchFamily="18" charset="0"/>
                        <a:cs typeface="Cambria Math" panose="02040503050406030204" pitchFamily="18" charset="0"/>
                      </a:rPr>
                      <m:t>≻</m:t>
                    </m:r>
                    <m:r>
                      <a:rPr lang="en-US" altLang="zh-CN" sz="2000">
                        <a:latin typeface="Cambria Math" panose="02040503050406030204" pitchFamily="18" charset="0"/>
                        <a:cs typeface="Times New Roman" panose="02020603050405020304" pitchFamily="18" charset="0"/>
                      </a:rPr>
                      <m:t>0</m:t>
                    </m:r>
                    <m:r>
                      <a:rPr lang="zh-CN" altLang="en-US" sz="2000">
                        <a:latin typeface="Cambria Math" panose="02040503050406030204" pitchFamily="18" charset="0"/>
                        <a:cs typeface="Times New Roman" panose="02020603050405020304" pitchFamily="18" charset="0"/>
                      </a:rPr>
                      <m:t>的</m:t>
                    </m:r>
                  </m:oMath>
                </a14:m>
                <a:r>
                  <a:rPr lang="zh-CN" altLang="en-US" sz="2000" dirty="0">
                    <a:latin typeface="Times New Roman" panose="02020603050405020304" pitchFamily="18" charset="0"/>
                    <a:cs typeface="Times New Roman" panose="02020603050405020304" pitchFamily="18" charset="0"/>
                  </a:rPr>
                  <a:t>实数特征向量解，该解对应的特征根是</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最大的特征值。</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求取方阵最大特征值及其对应的特征向量可以采用幂迭代算法。</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3"/>
              <p:cNvGraphicFramePr>
                <a:graphicFrameLocks noGrp="1"/>
              </p:cNvGraphicFramePr>
              <p:nvPr/>
            </p:nvGraphicFramePr>
            <p:xfrm>
              <a:off x="1084605" y="3167820"/>
              <a:ext cx="8128000" cy="2966720"/>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二：幂迭代算法</a:t>
                          </a:r>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𝐃</m:t>
                              </m:r>
                            </m:oMath>
                          </a14:m>
                          <a:endParaRPr lang="zh-CN" altLang="en-US" b="1" i="0" dirty="0">
                            <a:latin typeface="Times New Roman" panose="02020603050405020304" pitchFamily="18" charset="0"/>
                            <a:cs typeface="Times New Roman" panose="02020603050405020304" pitchFamily="18" charset="0"/>
                          </a:endParaRPr>
                        </a:p>
                      </a:txBody>
                      <a:tcPr/>
                    </a:tc>
                  </a:tr>
                  <a:tr h="370840">
                    <a:tc>
                      <a:txBody>
                        <a:bodyPr/>
                        <a:lstStyle/>
                        <a:p>
                          <a:r>
                            <a:rPr lang="zh-CN" altLang="en-US" dirty="0"/>
                            <a:t>初始化</a:t>
                          </a:r>
                          <a14:m>
                            <m:oMath xmlns:m="http://schemas.openxmlformats.org/officeDocument/2006/math">
                              <m:r>
                                <a:rPr lang="en-US" altLang="zh-CN" b="1" i="0" dirty="0" smtClean="0">
                                  <a:latin typeface="Cambria Math" panose="02040503050406030204" pitchFamily="18" charset="0"/>
                                </a:rPr>
                                <m:t>𝐲</m:t>
                              </m:r>
                              <m:r>
                                <a:rPr lang="zh-CN" altLang="en-US" b="0" i="1" dirty="0" smtClean="0">
                                  <a:latin typeface="Cambria Math" panose="02040503050406030204" pitchFamily="18" charset="0"/>
                                </a:rPr>
                                <m:t>为</m:t>
                              </m:r>
                            </m:oMath>
                          </a14:m>
                          <a:r>
                            <a:rPr lang="zh-CN" altLang="en-US" b="0" i="0" dirty="0"/>
                            <a:t>一个随机</a:t>
                          </a:r>
                          <a:r>
                            <a:rPr lang="zh-CN" altLang="en-US" b="0" i="0" dirty="0"/>
                            <a:t>向量</a:t>
                          </a:r>
                          <a:endParaRPr lang="zh-CN" altLang="en-US" b="0"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latin typeface="Times New Roman" panose="02020603050405020304" pitchFamily="18" charset="0"/>
                              <a:cs typeface="Times New Roman" panose="02020603050405020304" pitchFamily="18" charset="0"/>
                            </a:rPr>
                            <a:t>Repeat:</a:t>
                          </a:r>
                          <a:endParaRPr lang="zh-CN" altLang="en-US" b="0"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14:m>
                            <m:oMath xmlns:m="http://schemas.openxmlformats.org/officeDocument/2006/math">
                              <m:r>
                                <a:rPr lang="en-US" altLang="zh-CN" b="1" i="0" smtClean="0">
                                  <a:latin typeface="Cambria Math" panose="02040503050406030204" pitchFamily="18" charset="0"/>
                                </a:rPr>
                                <m:t>𝐲</m:t>
                              </m:r>
                              <m:r>
                                <a:rPr lang="en-US" altLang="zh-CN" b="1" i="0" smtClean="0">
                                  <a:latin typeface="Cambria Math" panose="02040503050406030204" pitchFamily="18" charset="0"/>
                                </a:rPr>
                                <m:t>=</m:t>
                              </m:r>
                              <m:r>
                                <a:rPr lang="en-US" altLang="zh-CN" b="1" i="0" smtClean="0">
                                  <a:latin typeface="Cambria Math" panose="02040503050406030204" pitchFamily="18" charset="0"/>
                                </a:rPr>
                                <m:t>𝐃𝐲</m:t>
                              </m:r>
                            </m:oMath>
                          </a14:m>
                          <a:endParaRPr lang="zh-CN" altLang="en-US" b="1"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t>    </a:t>
                          </a:r>
                          <a14:m>
                            <m:oMath xmlns:m="http://schemas.openxmlformats.org/officeDocument/2006/math">
                              <m:r>
                                <a:rPr lang="en-US" altLang="zh-CN" b="1" i="0" smtClean="0">
                                  <a:latin typeface="Cambria Math" panose="02040503050406030204" pitchFamily="18" charset="0"/>
                                </a:rPr>
                                <m:t>𝐲</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𝐲</m:t>
                                      </m:r>
                                    </m:e>
                                  </m:d>
                                </m:e>
                                <m:sub>
                                  <m:r>
                                    <a:rPr lang="en-US" altLang="zh-CN" b="1" i="0" smtClean="0">
                                      <a:latin typeface="Cambria Math" panose="02040503050406030204" pitchFamily="18" charset="0"/>
                                    </a:rPr>
                                    <m:t>𝟐</m:t>
                                  </m:r>
                                </m:sub>
                              </m:sSub>
                            </m:oMath>
                          </a14:m>
                          <a:endParaRPr lang="zh-CN" altLang="en-US" b="1"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t>Until Convergence</a:t>
                          </a:r>
                          <a:endParaRPr lang="zh-CN" altLang="en-US" b="0"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latin typeface="Cambria Math" panose="02040503050406030204" pitchFamily="18" charset="0"/>
                                  <a:cs typeface="Times New Roman" panose="02020603050405020304" pitchFamily="18" charset="0"/>
                                </a:rPr>
                                <m:t>𝐲</m:t>
                              </m:r>
                            </m:oMath>
                          </a14:m>
                          <a:endParaRPr lang="en-US" altLang="zh-CN" b="1" i="0" dirty="0">
                            <a:latin typeface="Times New Roman" panose="02020603050405020304" pitchFamily="18" charset="0"/>
                            <a:cs typeface="Times New Roman" panose="02020603050405020304" pitchFamily="18" charset="0"/>
                          </a:endParaRPr>
                        </a:p>
                      </a:txBody>
                      <a:tcPr/>
                    </a:tc>
                  </a:tr>
                </a:tbl>
              </a:graphicData>
            </a:graphic>
          </p:graphicFrame>
        </mc:Choice>
        <mc:Fallback xmlns="">
          <p:graphicFrame>
            <p:nvGraphicFramePr>
              <p:cNvPr id="5" name="表格 3"/>
              <p:cNvGraphicFramePr>
                <a:graphicFrameLocks noGrp="1"/>
              </p:cNvGraphicFramePr>
              <p:nvPr/>
            </p:nvGraphicFramePr>
            <p:xfrm>
              <a:off x="1084605" y="3167820"/>
              <a:ext cx="8128000" cy="2966720"/>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二：幂迭代算法</a:t>
                          </a:r>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endParaRPr lang="zh-CN"/>
                        </a:p>
                      </a:txBody>
                      <a:tcPr>
                        <a:blipFill>
                          <a:blip r:embed="rId2"/>
                        </a:blipFill>
                      </a:tcPr>
                    </a:tc>
                  </a:tr>
                  <a:tr h="370840">
                    <a:tc>
                      <a:txBody>
                        <a:bodyPr/>
                        <a:lstStyle/>
                        <a:p>
                          <a:endParaRPr lang="zh-CN"/>
                        </a:p>
                      </a:txBody>
                      <a:tcPr>
                        <a:blipFill>
                          <a:blip r:embed="rId2"/>
                        </a:blip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latin typeface="Times New Roman" panose="02020603050405020304" pitchFamily="18" charset="0"/>
                              <a:cs typeface="Times New Roman" panose="02020603050405020304" pitchFamily="18" charset="0"/>
                            </a:rPr>
                            <a:t>Repeat:</a:t>
                          </a:r>
                          <a:endParaRPr lang="zh-CN" altLang="en-US" b="0" i="0" dirty="0"/>
                        </a:p>
                      </a:txBody>
                      <a:tcPr/>
                    </a:tc>
                  </a:tr>
                  <a:tr h="370840">
                    <a:tc>
                      <a:txBody>
                        <a:bodyPr/>
                        <a:lstStyle/>
                        <a:p>
                          <a:endParaRPr lang="zh-CN"/>
                        </a:p>
                      </a:txBody>
                      <a:tcPr>
                        <a:blipFill>
                          <a:blip r:embed="rId2"/>
                        </a:blipFill>
                      </a:tcPr>
                    </a:tc>
                  </a:tr>
                  <a:tr h="370840">
                    <a:tc>
                      <a:txBody>
                        <a:bodyPr/>
                        <a:lstStyle/>
                        <a:p>
                          <a:endParaRPr lang="zh-CN"/>
                        </a:p>
                      </a:txBody>
                      <a:tcPr>
                        <a:blipFill>
                          <a:blip r:embed="rId2"/>
                        </a:blip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t>Until Convergence</a:t>
                          </a:r>
                          <a:endParaRPr lang="zh-CN" altLang="en-US" b="0" i="0" dirty="0"/>
                        </a:p>
                      </a:txBody>
                      <a:tcPr/>
                    </a:tc>
                  </a:tr>
                  <a:tr h="370840">
                    <a:tc>
                      <a:txBody>
                        <a:bodyPr/>
                        <a:lstStyle/>
                        <a:p>
                          <a:endParaRPr lang="zh-CN"/>
                        </a:p>
                      </a:txBody>
                      <a:tcPr>
                        <a:blipFill>
                          <a:blip r:embed="rId2"/>
                        </a:blipFill>
                      </a:tcPr>
                    </a:tc>
                  </a:tr>
                </a:tbl>
              </a:graphicData>
            </a:graphic>
          </p:graphicFrame>
        </mc:Fallback>
      </mc:AlternateContent>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R="0" indent="0" defTabSz="914400" fontAlgn="auto">
              <a:lnSpc>
                <a:spcPct val="100000"/>
              </a:lnSpc>
              <a:spcBef>
                <a:spcPts val="1000"/>
              </a:spcBef>
              <a:spcAft>
                <a:spcPts val="0"/>
              </a:spcAft>
              <a:buClrTx/>
              <a:buSzTx/>
              <a:buFont typeface="Arial" panose="020B0604020202020204" pitchFamily="34" charset="0"/>
              <a:buNone/>
            </a:pP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问题求解（</a:t>
            </a:r>
            <a:r>
              <a:rPr kumimoji="0" lang="en-US" altLang="zh-CN" sz="2000" b="1" i="0" kern="1200" cap="none" spc="0" normalizeH="0" baseline="0" noProof="0" dirty="0">
                <a:solidFill>
                  <a:srgbClr val="3D5864"/>
                </a:solidFill>
                <a:latin typeface="微软雅黑" panose="020B0503020204020204" charset="-122"/>
                <a:ea typeface="微软雅黑" panose="020B0503020204020204" charset="-122"/>
                <a:cs typeface="+mn-cs"/>
              </a:rPr>
              <a:t>SINR</a:t>
            </a: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a:t>
            </a:r>
            <a:endPar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endParaRPr>
          </a:p>
        </p:txBody>
      </p:sp>
      <p:sp>
        <p:nvSpPr>
          <p:cNvPr id="8" name="文本框 7"/>
          <p:cNvSpPr txBox="1"/>
          <p:nvPr/>
        </p:nvSpPr>
        <p:spPr>
          <a:xfrm>
            <a:off x="630943" y="1090242"/>
            <a:ext cx="11175095" cy="5685074"/>
          </a:xfrm>
          <a:prstGeom prst="rect">
            <a:avLst/>
          </a:prstGeom>
          <a:noFill/>
        </p:spPr>
        <p:txBody>
          <a:bodyPr wrap="square">
            <a:noAutofit/>
          </a:bodyPr>
          <a:lstStyle/>
          <a:p>
            <a:pPr marL="285750" indent="-285750" algn="just">
              <a:buFont typeface="Wingdings" panose="05000000000000000000" pitchFamily="2" charset="2"/>
              <a:buChar char="p"/>
            </a:pPr>
            <a:endParaRPr lang="en-US" altLang="zh-CN" b="0" i="1" dirty="0">
              <a:solidFill>
                <a:srgbClr val="221815"/>
              </a:solidFill>
              <a:latin typeface="Cambria Math" panose="02040503050406030204" pitchFamily="18" charset="0"/>
              <a:ea typeface="Cambria Math" panose="02040503050406030204" pitchFamily="18" charset="0"/>
            </a:endParaRPr>
          </a:p>
          <a:p>
            <a:pPr algn="just"/>
            <a:endParaRPr lang="en-US" altLang="zh-CN" i="1" dirty="0">
              <a:solidFill>
                <a:srgbClr val="221815"/>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5" name="表格 3"/>
              <p:cNvGraphicFramePr>
                <a:graphicFrameLocks noGrp="1"/>
              </p:cNvGraphicFramePr>
              <p:nvPr/>
            </p:nvGraphicFramePr>
            <p:xfrm>
              <a:off x="1966013" y="2476979"/>
              <a:ext cx="8128000" cy="2230819"/>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三：最大化最小</a:t>
                          </a:r>
                          <a:r>
                            <a:rPr lang="en-US" altLang="zh-CN" dirty="0">
                              <a:latin typeface="Times New Roman" panose="02020603050405020304" pitchFamily="18" charset="0"/>
                              <a:cs typeface="Times New Roman" panose="02020603050405020304" pitchFamily="18" charset="0"/>
                            </a:rPr>
                            <a:t>SINR</a:t>
                          </a:r>
                          <a:r>
                            <a:rPr lang="zh-CN" altLang="en-US" dirty="0">
                              <a:latin typeface="Times New Roman" panose="02020603050405020304" pitchFamily="18" charset="0"/>
                              <a:cs typeface="Times New Roman" panose="02020603050405020304" pitchFamily="18" charset="0"/>
                            </a:rPr>
                            <a:t>的功率分配算法</a:t>
                          </a:r>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smtClean="0">
                                  <a:solidFill>
                                    <a:srgbClr val="221815"/>
                                  </a:solidFill>
                                  <a:latin typeface="Cambria Math" panose="02040503050406030204" pitchFamily="18" charset="0"/>
                                  <a:ea typeface="Cambria Math" panose="02040503050406030204" pitchFamily="18" charset="0"/>
                                </a:rPr>
                                <m:t>,∀</m:t>
                              </m:r>
                              <m:r>
                                <a:rPr lang="en-US" altLang="zh-CN" b="0" i="1" smtClean="0">
                                  <a:solidFill>
                                    <a:srgbClr val="221815"/>
                                  </a:solidFill>
                                  <a:latin typeface="Cambria Math" panose="02040503050406030204" pitchFamily="18" charset="0"/>
                                  <a:ea typeface="Cambria Math" panose="02040503050406030204" pitchFamily="18" charset="0"/>
                                </a:rPr>
                                <m:t>𝑘</m:t>
                              </m:r>
                              <m:r>
                                <a:rPr lang="en-US" altLang="zh-CN" b="0" i="0" smtClean="0">
                                  <a:solidFill>
                                    <a:srgbClr val="221815"/>
                                  </a:solidFill>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0" smtClean="0">
                                  <a:latin typeface="Cambria Math" panose="02040503050406030204" pitchFamily="18" charset="0"/>
                                  <a:cs typeface="Times New Roman" panose="02020603050405020304" pitchFamily="18" charset="0"/>
                                </a:rPr>
                                <m:t>,  </m:t>
                              </m:r>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𝑃</m:t>
                              </m:r>
                              <m:r>
                                <a:rPr lang="en-US" altLang="zh-CN" b="0" i="0" smtClean="0">
                                  <a:latin typeface="Cambria Math" panose="02040503050406030204" pitchFamily="18" charset="0"/>
                                  <a:cs typeface="Times New Roman" panose="02020603050405020304" pitchFamily="18" charset="0"/>
                                </a:rPr>
                                <m:t>,</m:t>
                              </m:r>
                              <m:r>
                                <a:rPr lang="zh-CN" altLang="en-US" sz="1800" i="1" smtClean="0">
                                  <a:latin typeface="Cambria Math" panose="02040503050406030204" pitchFamily="18" charset="0"/>
                                  <a:cs typeface="Times New Roman" panose="02020603050405020304" pitchFamily="18" charset="0"/>
                                </a:rPr>
                                <m:t>𝜀</m:t>
                              </m:r>
                            </m:oMath>
                          </a14:m>
                          <a:endParaRPr lang="zh-CN" altLang="en-US" dirty="0">
                            <a:latin typeface="Times New Roman" panose="02020603050405020304" pitchFamily="18" charset="0"/>
                            <a:cs typeface="Times New Roman" panose="02020603050405020304" pitchFamily="18"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构造</a:t>
                          </a:r>
                          <a14:m>
                            <m:oMath xmlns:m="http://schemas.openxmlformats.org/officeDocument/2006/math">
                              <m:r>
                                <a:rPr lang="en-US" altLang="zh-CN" b="1" i="0" smtClean="0">
                                  <a:latin typeface="Cambria Math" panose="02040503050406030204" pitchFamily="18" charset="0"/>
                                </a:rPr>
                                <m:t>𝐑</m:t>
                              </m:r>
                              <m:r>
                                <a:rPr lang="en-US" altLang="zh-CN" b="1" i="0" smtClean="0">
                                  <a:latin typeface="Cambria Math" panose="02040503050406030204" pitchFamily="18" charset="0"/>
                                </a:rPr>
                                <m:t>,</m:t>
                              </m:r>
                              <m:r>
                                <a:rPr lang="en-US" altLang="zh-CN" b="1" i="0" smtClean="0">
                                  <a:latin typeface="Cambria Math" panose="02040503050406030204" pitchFamily="18" charset="0"/>
                                </a:rPr>
                                <m:t>𝐡</m:t>
                              </m: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𝐃</m:t>
                              </m:r>
                            </m:oMath>
                          </a14:m>
                          <a:endParaRPr lang="zh-CN" altLang="en-US" b="1"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使用幂迭代算法解出</a:t>
                          </a:r>
                          <a14:m>
                            <m:oMath xmlns:m="http://schemas.openxmlformats.org/officeDocument/2006/math">
                              <m:r>
                                <a:rPr lang="en-US" altLang="zh-CN" sz="1800" b="1" i="0" smtClean="0">
                                  <a:latin typeface="Cambria Math" panose="02040503050406030204" pitchFamily="18" charset="0"/>
                                </a:rPr>
                                <m:t>𝐃</m:t>
                              </m:r>
                            </m:oMath>
                          </a14:m>
                          <a:r>
                            <a:rPr lang="zh-CN" altLang="en-US" dirty="0"/>
                            <a:t>最大特征值对应的特征向量</a:t>
                          </a:r>
                          <a14:m>
                            <m:oMath xmlns:m="http://schemas.openxmlformats.org/officeDocument/2006/math">
                              <m:r>
                                <a:rPr lang="en-US" altLang="zh-CN" b="1" i="0" smtClean="0">
                                  <a:latin typeface="Cambria Math" panose="02040503050406030204" pitchFamily="18" charset="0"/>
                                </a:rPr>
                                <m:t>𝐲</m:t>
                              </m:r>
                            </m:oMath>
                          </a14:m>
                          <a:endParaRPr lang="zh-CN" altLang="en-US" b="1"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t>    </a:t>
                          </a:r>
                          <a:r>
                            <a:rPr lang="zh-CN" altLang="en-US" b="0" i="0" dirty="0"/>
                            <a:t>使用</a:t>
                          </a:r>
                          <a14:m>
                            <m:oMath xmlns:m="http://schemas.openxmlformats.org/officeDocument/2006/math">
                              <m:r>
                                <a:rPr lang="en-US" altLang="zh-CN" b="1" i="0" dirty="0" smtClean="0">
                                  <a:latin typeface="Cambria Math" panose="02040503050406030204" pitchFamily="18" charset="0"/>
                                </a:rPr>
                                <m:t>𝐲</m:t>
                              </m:r>
                            </m:oMath>
                          </a14:m>
                          <a:r>
                            <a:rPr lang="zh-CN" altLang="en-US" b="0" i="0" dirty="0"/>
                            <a:t>构造出功率分配向量</a:t>
                          </a:r>
                          <a14:m>
                            <m:oMath xmlns:m="http://schemas.openxmlformats.org/officeDocument/2006/math">
                              <m:r>
                                <a:rPr lang="en-US" altLang="zh-CN" b="1" i="0" smtClean="0">
                                  <a:latin typeface="Cambria Math" panose="02040503050406030204" pitchFamily="18" charset="0"/>
                                </a:rPr>
                                <m:t>𝐩</m:t>
                              </m:r>
                            </m:oMath>
                          </a14:m>
                          <a:endParaRPr lang="zh-CN" altLang="en-US" b="1" i="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solidFill>
                                    <a:srgbClr val="221815"/>
                                  </a:solidFill>
                                  <a:latin typeface="Cambria Math" panose="02040503050406030204" pitchFamily="18" charset="0"/>
                                  <a:ea typeface="微软雅黑" panose="020B0503020204020204" charset="-122"/>
                                </a:rPr>
                                <m:t>𝐩</m:t>
                              </m:r>
                            </m:oMath>
                          </a14:m>
                          <a:endParaRPr lang="en-US" altLang="zh-CN" b="1" i="0" dirty="0">
                            <a:latin typeface="Times New Roman" panose="02020603050405020304" pitchFamily="18" charset="0"/>
                            <a:cs typeface="Times New Roman" panose="02020603050405020304" pitchFamily="18" charset="0"/>
                          </a:endParaRPr>
                        </a:p>
                      </a:txBody>
                      <a:tcPr/>
                    </a:tc>
                  </a:tr>
                </a:tbl>
              </a:graphicData>
            </a:graphic>
          </p:graphicFrame>
        </mc:Choice>
        <mc:Fallback xmlns="">
          <p:graphicFrame>
            <p:nvGraphicFramePr>
              <p:cNvPr id="5" name="表格 3"/>
              <p:cNvGraphicFramePr>
                <a:graphicFrameLocks noGrp="1"/>
              </p:cNvGraphicFramePr>
              <p:nvPr/>
            </p:nvGraphicFramePr>
            <p:xfrm>
              <a:off x="1966013" y="2476979"/>
              <a:ext cx="8128000" cy="2230819"/>
            </p:xfrm>
            <a:graphic>
              <a:graphicData uri="http://schemas.openxmlformats.org/drawingml/2006/table">
                <a:tbl>
                  <a:tblPr firstRow="1" bandRow="1">
                    <a:tableStyleId>{5C22544A-7EE6-4342-B048-85BDC9FD1C3A}</a:tableStyleId>
                  </a:tblPr>
                  <a:tblGrid>
                    <a:gridCol w="8128000"/>
                  </a:tblGrid>
                  <a:tr h="370840">
                    <a:tc>
                      <a:txBody>
                        <a:bodyPr/>
                        <a:lstStyle/>
                        <a:p>
                          <a:r>
                            <a:rPr lang="zh-CN" altLang="en-US" dirty="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三：最大化最小</a:t>
                          </a:r>
                          <a:r>
                            <a:rPr lang="en-US" altLang="zh-CN" dirty="0">
                              <a:latin typeface="Times New Roman" panose="02020603050405020304" pitchFamily="18" charset="0"/>
                              <a:cs typeface="Times New Roman" panose="02020603050405020304" pitchFamily="18" charset="0"/>
                            </a:rPr>
                            <a:t>SINR</a:t>
                          </a:r>
                          <a:r>
                            <a:rPr lang="zh-CN" altLang="en-US" dirty="0">
                              <a:latin typeface="Times New Roman" panose="02020603050405020304" pitchFamily="18" charset="0"/>
                              <a:cs typeface="Times New Roman" panose="02020603050405020304" pitchFamily="18" charset="0"/>
                            </a:rPr>
                            <a:t>的功率分配算法</a:t>
                          </a:r>
                          <a:endParaRPr lang="zh-CN" altLang="en-US" dirty="0">
                            <a:latin typeface="Times New Roman" panose="02020603050405020304" pitchFamily="18" charset="0"/>
                            <a:cs typeface="Times New Roman" panose="02020603050405020304" pitchFamily="18" charset="0"/>
                          </a:endParaRPr>
                        </a:p>
                      </a:txBody>
                      <a:tcPr/>
                    </a:tc>
                  </a:tr>
                  <a:tr h="390525">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r h="370840">
                    <a:tc>
                      <a:txBody>
                        <a:bodyPr/>
                        <a:lstStyle/>
                        <a:p>
                          <a:endParaRPr lang="zh-CN"/>
                        </a:p>
                      </a:txBody>
                      <a:tcPr>
                        <a:blipFill>
                          <a:blip r:embed="rId1"/>
                        </a:blipFill>
                      </a:tcPr>
                    </a:tc>
                  </a:tr>
                </a:tbl>
              </a:graphicData>
            </a:graphic>
          </p:graphicFrame>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仿真计算误差对</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性能的影响</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nvGraphicFramePr>
        <p:xfrm>
          <a:off x="2035319" y="1875596"/>
          <a:ext cx="8121361" cy="3628128"/>
        </p:xfrm>
        <a:graphic>
          <a:graphicData uri="http://schemas.openxmlformats.org/drawingml/2006/table">
            <a:tbl>
              <a:tblPr firstRow="1" bandRow="1">
                <a:tableStyleId>{5C22544A-7EE6-4342-B048-85BDC9FD1C3A}</a:tableStyleId>
              </a:tblPr>
              <a:tblGrid>
                <a:gridCol w="3162299"/>
                <a:gridCol w="4959062"/>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tc>
                <a:tc hMerge="1">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最大化最小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zh-CN" altLang="en-US" sz="2000" b="1" dirty="0">
                <a:solidFill>
                  <a:srgbClr val="3D5864"/>
                </a:solidFill>
                <a:latin typeface="微软雅黑" panose="020B0503020204020204" charset="-122"/>
                <a:ea typeface="微软雅黑" panose="020B0503020204020204" charset="-122"/>
              </a:rPr>
              <a:t>仿真结果</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35139" y="1127034"/>
            <a:ext cx="4184685" cy="3202924"/>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322" y="1127034"/>
            <a:ext cx="4184685" cy="3202924"/>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7034"/>
            <a:ext cx="4184685" cy="3202924"/>
          </a:xfrm>
          <a:prstGeom prst="rect">
            <a:avLst/>
          </a:prstGeom>
        </p:spPr>
      </p:pic>
      <p:sp>
        <p:nvSpPr>
          <p:cNvPr id="21" name="文本框 20"/>
          <p:cNvSpPr txBox="1"/>
          <p:nvPr/>
        </p:nvSpPr>
        <p:spPr>
          <a:xfrm>
            <a:off x="416954" y="4557859"/>
            <a:ext cx="6752131"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无计算误差的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性能好于考虑计算误差好于不考虑计算误差；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高流数情况下，考虑计算误差带来的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性能提高较明显，低流数情况下，考虑计算误差带来的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性能提高不明显。</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通信指标和计算结果关联性研究</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725805" y="1590675"/>
            <a:ext cx="8289925" cy="3202940"/>
          </a:xfrm>
          <a:prstGeom prst="rect">
            <a:avLst/>
          </a:prstGeom>
          <a:noFill/>
        </p:spPr>
        <p:txBody>
          <a:bodyPr wrap="square" rtlCol="0">
            <a:noAutofit/>
          </a:bodyPr>
          <a:lstStyle/>
          <a:p>
            <a:pPr marL="342900" indent="-342900" algn="just">
              <a:lnSpc>
                <a:spcPct val="20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将低位宽计算带来的计算误差看作噪声，并对其进行建模；</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20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表征低位宽计算带来的计算误差对通信指标（</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）的负面影响；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回顾预编码基线仿真结果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7498337" y="2113876"/>
            <a:ext cx="3994265" cy="3202842"/>
          </a:xfrm>
          <a:prstGeom prst="rect">
            <a:avLst/>
          </a:prstGeom>
          <a:noFill/>
        </p:spPr>
        <p:txBody>
          <a:bodyPr wrap="square" rtlCol="0">
            <a:noAutofit/>
          </a:bodyPr>
          <a:lstStyle/>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计算过程中</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存在大量迭代</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，迭代会导致误差传播，进而不同计算精度会明显影响其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ZF</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存在闭式解</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，只需要计算一次，无需迭代，因而不同计算精度对其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性能的影响可以忽略。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7389" y="1383176"/>
            <a:ext cx="6701642" cy="5129382"/>
          </a:xfrm>
          <a:prstGeom prst="rect">
            <a:avLst/>
          </a:prstGeom>
        </p:spPr>
      </p:pic>
      <p:sp>
        <p:nvSpPr>
          <p:cNvPr id="2" name="文本框 1"/>
          <p:cNvSpPr txBox="1"/>
          <p:nvPr/>
        </p:nvSpPr>
        <p:spPr>
          <a:xfrm>
            <a:off x="3123784" y="6392760"/>
            <a:ext cx="7422777"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a:solidFill>
                  <a:srgbClr val="FF0000"/>
                </a:solidFill>
              </a:rPr>
              <a:t>低位宽</a:t>
            </a:r>
            <a:r>
              <a:rPr lang="en-US" altLang="zh-CN" sz="2000" dirty="0">
                <a:solidFill>
                  <a:srgbClr val="FF0000"/>
                </a:solidFill>
              </a:rPr>
              <a:t>SVD</a:t>
            </a:r>
            <a:r>
              <a:rPr lang="zh-CN" altLang="en-US" sz="2000" dirty="0">
                <a:solidFill>
                  <a:srgbClr val="FF0000"/>
                </a:solidFill>
              </a:rPr>
              <a:t>预编码的性能损失主要来源于低位宽</a:t>
            </a:r>
            <a:r>
              <a:rPr lang="en-US" altLang="zh-CN" sz="2000" dirty="0">
                <a:solidFill>
                  <a:srgbClr val="FF0000"/>
                </a:solidFill>
              </a:rPr>
              <a:t>SVD</a:t>
            </a:r>
            <a:r>
              <a:rPr lang="zh-CN" altLang="en-US" sz="2000" dirty="0">
                <a:solidFill>
                  <a:srgbClr val="FF0000"/>
                </a:solidFill>
              </a:rPr>
              <a:t>算子。</a:t>
            </a:r>
            <a:endParaRPr lang="zh-CN" altLang="en-US" sz="2000" dirty="0">
              <a:solidFill>
                <a:srgbClr val="FF0000"/>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a:t>
            </a:r>
            <a:r>
              <a:rPr lang="zh-CN" altLang="en-US" sz="2000" b="1" dirty="0">
                <a:solidFill>
                  <a:srgbClr val="3D5864"/>
                </a:solidFill>
                <a:latin typeface="微软雅黑" panose="020B0503020204020204" charset="-122"/>
                <a:ea typeface="微软雅黑" panose="020B0503020204020204" charset="-122"/>
              </a:rPr>
              <a:t>建模</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将</a:t>
                </a:r>
                <a:r>
                  <a:rPr lang="zh-CN" altLang="en-US" sz="2000" dirty="0">
                    <a:solidFill>
                      <a:srgbClr val="FF0000"/>
                    </a:solidFill>
                    <a:latin typeface="Cambria Math" panose="02040503050406030204" pitchFamily="18" charset="0"/>
                    <a:cs typeface="Times New Roman" panose="02020603050405020304" pitchFamily="18" charset="0"/>
                  </a:rPr>
                  <a:t>低位宽</a:t>
                </a:r>
                <a:r>
                  <a:rPr lang="en-US" altLang="zh-CN" sz="2000" dirty="0">
                    <a:solidFill>
                      <a:srgbClr val="FF0000"/>
                    </a:solidFill>
                    <a:latin typeface="Cambria Math" panose="02040503050406030204" pitchFamily="18" charset="0"/>
                    <a:cs typeface="Times New Roman" panose="02020603050405020304" pitchFamily="18" charset="0"/>
                  </a:rPr>
                  <a:t>SVD</a:t>
                </a:r>
                <a:r>
                  <a:rPr lang="zh-CN" altLang="en-US" sz="2000" dirty="0">
                    <a:solidFill>
                      <a:srgbClr val="FF0000"/>
                    </a:solidFill>
                    <a:latin typeface="Cambria Math" panose="02040503050406030204" pitchFamily="18" charset="0"/>
                    <a:cs typeface="Times New Roman" panose="02020603050405020304" pitchFamily="18" charset="0"/>
                  </a:rPr>
                  <a:t>的计算误差</a:t>
                </a:r>
                <a:r>
                  <a:rPr lang="zh-CN" altLang="en-US" sz="2000" dirty="0">
                    <a:latin typeface="Cambria Math" panose="02040503050406030204" pitchFamily="18" charset="0"/>
                    <a:cs typeface="Times New Roman" panose="02020603050405020304" pitchFamily="18" charset="0"/>
                  </a:rPr>
                  <a:t>表示为矩阵</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𝐄</m:t>
                    </m:r>
                    <m:r>
                      <a:rPr lang="en-US" altLang="zh-CN" sz="2000" b="1" i="0" smtClean="0">
                        <a:latin typeface="Cambria Math" panose="02040503050406030204" pitchFamily="18" charset="0"/>
                        <a:cs typeface="Times New Roman" panose="02020603050405020304" pitchFamily="18" charset="0"/>
                      </a:rPr>
                      <m:t>=</m:t>
                    </m:r>
                    <m:d>
                      <m:dPr>
                        <m:begChr m:val="["/>
                        <m:endChr m:val="]"/>
                        <m:ctrlPr>
                          <a:rPr lang="en-US" altLang="zh-CN" sz="2000" b="1"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b>
                        </m:sSub>
                      </m:e>
                    </m:d>
                  </m:oMath>
                </a14:m>
                <a:r>
                  <a:rPr lang="zh-CN" altLang="en-US" sz="2000" dirty="0">
                    <a:latin typeface="Cambria Math" panose="02040503050406030204" pitchFamily="18" charset="0"/>
                    <a:cs typeface="Times New Roman" panose="02020603050405020304" pitchFamily="18" charset="0"/>
                  </a:rPr>
                  <a:t>，并假设</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𝐄</m:t>
                    </m:r>
                    <m:r>
                      <a:rPr lang="en-US" altLang="zh-CN" sz="2000" b="1" i="1">
                        <a:latin typeface="Cambria Math" panose="02040503050406030204" pitchFamily="18" charset="0"/>
                        <a:cs typeface="Times New Roman" panose="02020603050405020304" pitchFamily="18" charset="0"/>
                      </a:rPr>
                      <m:t> </m:t>
                    </m:r>
                  </m:oMath>
                </a14:m>
                <a:r>
                  <a:rPr lang="zh-CN" altLang="en-US" sz="2000" i="0" dirty="0">
                    <a:latin typeface="Cambria Math" panose="02040503050406030204" pitchFamily="18" charset="0"/>
                    <a:cs typeface="Times New Roman" panose="02020603050405020304" pitchFamily="18" charset="0"/>
                  </a:rPr>
                  <a:t>中的每个元素均是相互独立的</a:t>
                </a:r>
                <a:r>
                  <a:rPr lang="zh-CN" altLang="en-US" sz="2000" i="0" dirty="0">
                    <a:solidFill>
                      <a:srgbClr val="FF0000"/>
                    </a:solidFill>
                    <a:latin typeface="Cambria Math" panose="02040503050406030204" pitchFamily="18" charset="0"/>
                    <a:cs typeface="Times New Roman" panose="02020603050405020304" pitchFamily="18" charset="0"/>
                  </a:rPr>
                  <a:t>均值为</a:t>
                </a:r>
                <a:r>
                  <a:rPr lang="en-US" altLang="zh-CN" sz="2000" i="0" dirty="0">
                    <a:solidFill>
                      <a:srgbClr val="FF0000"/>
                    </a:solidFill>
                    <a:latin typeface="Cambria Math" panose="02040503050406030204" pitchFamily="18" charset="0"/>
                    <a:cs typeface="Times New Roman" panose="02020603050405020304" pitchFamily="18" charset="0"/>
                  </a:rPr>
                  <a:t>0</a:t>
                </a:r>
                <a:r>
                  <a:rPr lang="zh-CN" altLang="en-US" sz="2000" i="0" dirty="0">
                    <a:solidFill>
                      <a:srgbClr val="FF0000"/>
                    </a:solidFill>
                    <a:latin typeface="Cambria Math" panose="02040503050406030204" pitchFamily="18" charset="0"/>
                    <a:cs typeface="Times New Roman" panose="02020603050405020304" pitchFamily="18" charset="0"/>
                  </a:rPr>
                  <a:t>，方差为</a:t>
                </a:r>
                <a14:m>
                  <m:oMath xmlns:m="http://schemas.openxmlformats.org/officeDocument/2006/math">
                    <m:sSup>
                      <m:sSupPr>
                        <m:ctrlPr>
                          <a:rPr lang="en-US" altLang="zh-CN" sz="2000" i="1" smtClean="0">
                            <a:solidFill>
                              <a:srgbClr val="FF0000"/>
                            </a:solidFill>
                            <a:latin typeface="Cambria Math" panose="02040503050406030204" pitchFamily="18" charset="0"/>
                            <a:cs typeface="Times New Roman" panose="02020603050405020304" pitchFamily="18" charset="0"/>
                          </a:rPr>
                        </m:ctrlPr>
                      </m:sSupPr>
                      <m:e>
                        <m:r>
                          <a:rPr lang="zh-CN" altLang="en-US" sz="2000" i="1" smtClean="0">
                            <a:solidFill>
                              <a:srgbClr val="FF0000"/>
                            </a:solidFill>
                            <a:latin typeface="Cambria Math" panose="02040503050406030204" pitchFamily="18" charset="0"/>
                            <a:cs typeface="Times New Roman" panose="02020603050405020304" pitchFamily="18" charset="0"/>
                          </a:rPr>
                          <m:t>𝜌</m:t>
                        </m:r>
                      </m:e>
                      <m:sup>
                        <m:r>
                          <a:rPr lang="en-US" altLang="zh-CN" sz="2000" b="0" i="1" smtClean="0">
                            <a:solidFill>
                              <a:srgbClr val="FF0000"/>
                            </a:solidFill>
                            <a:latin typeface="Cambria Math" panose="02040503050406030204" pitchFamily="18" charset="0"/>
                            <a:cs typeface="Times New Roman" panose="02020603050405020304" pitchFamily="18" charset="0"/>
                          </a:rPr>
                          <m:t>2</m:t>
                        </m:r>
                      </m:sup>
                    </m:sSup>
                  </m:oMath>
                </a14:m>
                <a:r>
                  <a:rPr lang="zh-CN" altLang="en-US" sz="2000" i="0" dirty="0">
                    <a:solidFill>
                      <a:srgbClr val="FF0000"/>
                    </a:solidFill>
                    <a:latin typeface="Cambria Math" panose="02040503050406030204" pitchFamily="18" charset="0"/>
                    <a:cs typeface="Times New Roman" panose="02020603050405020304" pitchFamily="18" charset="0"/>
                  </a:rPr>
                  <a:t>的</a:t>
                </a:r>
                <a:r>
                  <a:rPr lang="zh-CN" altLang="en-US" sz="2000" dirty="0">
                    <a:solidFill>
                      <a:srgbClr val="FF0000"/>
                    </a:solidFill>
                    <a:latin typeface="Cambria Math" panose="02040503050406030204" pitchFamily="18" charset="0"/>
                    <a:cs typeface="Times New Roman" panose="02020603050405020304" pitchFamily="18" charset="0"/>
                  </a:rPr>
                  <a:t>复圆</a:t>
                </a:r>
                <a:r>
                  <a:rPr lang="zh-CN" altLang="en-US" sz="2000" i="0" dirty="0">
                    <a:solidFill>
                      <a:srgbClr val="FF0000"/>
                    </a:solidFill>
                    <a:latin typeface="Cambria Math" panose="02040503050406030204" pitchFamily="18" charset="0"/>
                    <a:cs typeface="Times New Roman" panose="02020603050405020304" pitchFamily="18" charset="0"/>
                  </a:rPr>
                  <a:t>高斯随机噪声</a:t>
                </a:r>
                <a:r>
                  <a:rPr lang="zh-CN" altLang="en-US" sz="2000" i="0" dirty="0">
                    <a:latin typeface="Cambria Math" panose="02040503050406030204" pitchFamily="18" charset="0"/>
                    <a:cs typeface="Times New Roman" panose="02020603050405020304" pitchFamily="18" charset="0"/>
                  </a:rPr>
                  <a:t>。考虑</a:t>
                </a:r>
                <a:r>
                  <a:rPr lang="en-US" altLang="zh-CN" sz="2000" i="0" dirty="0">
                    <a:latin typeface="Cambria Math" panose="02040503050406030204" pitchFamily="18" charset="0"/>
                    <a:cs typeface="Times New Roman" panose="02020603050405020304" pitchFamily="18" charset="0"/>
                  </a:rPr>
                  <a:t>SVD</a:t>
                </a:r>
                <a:r>
                  <a:rPr lang="zh-CN" altLang="en-US" sz="2000" i="0" dirty="0">
                    <a:latin typeface="Cambria Math" panose="02040503050406030204" pitchFamily="18" charset="0"/>
                    <a:cs typeface="Times New Roman" panose="02020603050405020304" pitchFamily="18" charset="0"/>
                  </a:rPr>
                  <a:t>预编码，接收信号可以表示为：</a:t>
                </a:r>
                <a:endParaRPr lang="en-US" altLang="zh-CN" sz="2000" i="0" dirty="0">
                  <a:latin typeface="Cambria Math" panose="020405030504060302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b="1" smtClean="0">
                          <a:solidFill>
                            <a:srgbClr val="002060"/>
                          </a:solidFill>
                          <a:latin typeface="Cambria Math" panose="02040503050406030204" pitchFamily="18" charset="0"/>
                          <a:cs typeface="Times New Roman" panose="02020603050405020304" pitchFamily="18" charset="0"/>
                        </a:rPr>
                        <m:t>𝐆</m:t>
                      </m:r>
                      <m:sSubSup>
                        <m:sSubSupPr>
                          <m:ctrlPr>
                            <a:rPr lang="en-US" altLang="zh-CN" sz="2000" b="0" i="1" smtClean="0">
                              <a:solidFill>
                                <a:srgbClr val="002060"/>
                              </a:solidFill>
                              <a:latin typeface="Cambria Math" panose="02040503050406030204" pitchFamily="18" charset="0"/>
                              <a:cs typeface="Times New Roman" panose="02020603050405020304" pitchFamily="18" charset="0"/>
                            </a:rPr>
                          </m:ctrlPr>
                        </m:sSubSupPr>
                        <m:e>
                          <m:r>
                            <a:rPr lang="en-US" altLang="zh-CN" sz="2000" b="1">
                              <a:solidFill>
                                <a:srgbClr val="002060"/>
                              </a:solidFill>
                              <a:latin typeface="Cambria Math" panose="02040503050406030204" pitchFamily="18" charset="0"/>
                              <a:cs typeface="Times New Roman" panose="02020603050405020304" pitchFamily="18" charset="0"/>
                            </a:rPr>
                            <m:t>𝐔</m:t>
                          </m:r>
                        </m:e>
                        <m:sub>
                          <m:r>
                            <m:rPr>
                              <m:sty m:val="p"/>
                            </m:rPr>
                            <a:rPr lang="en-US" altLang="zh-CN" sz="2000" b="0" i="0" smtClean="0">
                              <a:solidFill>
                                <a:srgbClr val="002060"/>
                              </a:solidFill>
                              <a:latin typeface="Cambria Math" panose="02040503050406030204" pitchFamily="18" charset="0"/>
                              <a:cs typeface="Times New Roman" panose="02020603050405020304" pitchFamily="18" charset="0"/>
                            </a:rPr>
                            <m:t>r</m:t>
                          </m:r>
                        </m:sub>
                        <m:sup>
                          <m:r>
                            <a:rPr lang="en-US" altLang="zh-CN" sz="2000" b="0" i="1" smtClean="0">
                              <a:solidFill>
                                <a:srgbClr val="002060"/>
                              </a:solidFill>
                              <a:latin typeface="Cambria Math" panose="02040503050406030204" pitchFamily="18" charset="0"/>
                              <a:cs typeface="Times New Roman" panose="02020603050405020304" pitchFamily="18" charset="0"/>
                            </a:rPr>
                            <m:t>𝐻</m:t>
                          </m:r>
                        </m:sup>
                      </m:sSubSup>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solidFill>
                                <a:schemeClr val="accent6"/>
                              </a:solidFill>
                              <a:latin typeface="Cambria Math" panose="02040503050406030204" pitchFamily="18" charset="0"/>
                              <a:cs typeface="Times New Roman" panose="02020603050405020304" pitchFamily="18" charset="0"/>
                            </a:rPr>
                            <m:t>𝐔</m:t>
                          </m:r>
                          <m:r>
                            <a:rPr lang="el-GR" altLang="zh-CN" sz="2000" b="1" i="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𝐻</m:t>
                              </m:r>
                            </m:sup>
                          </m:sSup>
                          <m:d>
                            <m:dPr>
                              <m:ctrlPr>
                                <a:rPr lang="el-GR" altLang="zh-CN" sz="20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b="0" i="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i="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i="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smtClean="0">
                              <a:solidFill>
                                <a:srgbClr val="FFC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𝐧</m:t>
                          </m:r>
                        </m:e>
                      </m:d>
                    </m:oMath>
                  </m:oMathPara>
                </a14:m>
                <a:endParaRPr lang="en-US" altLang="zh-CN" sz="2000" b="0" i="1" dirty="0">
                  <a:latin typeface="Cambria Math" panose="020405030504060302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cs typeface="Times New Roman" panose="02020603050405020304" pitchFamily="18" charset="0"/>
                      </a:rPr>
                      <m:t>𝐔</m:t>
                    </m:r>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𝐻</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smtClean="0">
                        <a:solidFill>
                          <a:srgbClr val="FF0000"/>
                        </a:solidFill>
                        <a:latin typeface="Cambria Math" panose="02040503050406030204" pitchFamily="18" charset="0"/>
                        <a:cs typeface="Times New Roman" panose="02020603050405020304" pitchFamily="18" charset="0"/>
                      </a:rPr>
                      <m:t>𝐆</m:t>
                    </m:r>
                    <m:sSup>
                      <m:sSupPr>
                        <m:ctrlPr>
                          <a:rPr lang="el-GR"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en-US" altLang="zh-CN" sz="2000" b="1">
                            <a:solidFill>
                              <a:srgbClr val="FF0000"/>
                            </a:solidFill>
                            <a:latin typeface="Cambria Math" panose="02040503050406030204" pitchFamily="18" charset="0"/>
                            <a:cs typeface="Times New Roman" panose="02020603050405020304" pitchFamily="18" charset="0"/>
                          </a:rPr>
                          <m:t>𝐕</m:t>
                        </m:r>
                      </m:e>
                      <m:sub>
                        <m:r>
                          <m:rPr>
                            <m:sty m:val="p"/>
                          </m:rPr>
                          <a:rPr lang="en-US" altLang="zh-CN" sz="2000">
                            <a:solidFill>
                              <a:srgbClr val="FF0000"/>
                            </a:solidFill>
                            <a:latin typeface="Cambria Math" panose="02040503050406030204" pitchFamily="18" charset="0"/>
                            <a:cs typeface="Times New Roman" panose="02020603050405020304" pitchFamily="18" charset="0"/>
                          </a:rPr>
                          <m:t>t</m:t>
                        </m:r>
                      </m:sub>
                      <m:sup>
                        <m:r>
                          <a:rPr lang="en-US" altLang="zh-CN" sz="2000" i="1">
                            <a:solidFill>
                              <a:srgbClr val="FF0000"/>
                            </a:solidFill>
                            <a:latin typeface="Cambria Math" panose="02040503050406030204" pitchFamily="18" charset="0"/>
                            <a:cs typeface="Times New Roman" panose="02020603050405020304" pitchFamily="18" charset="0"/>
                          </a:rPr>
                          <m:t>𝐻</m:t>
                        </m:r>
                      </m:sup>
                    </m:sSubSup>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pPr>
                <a14:m>
                  <m:oMath xmlns:m="http://schemas.openxmlformats.org/officeDocument/2006/math">
                    <m:r>
                      <a:rPr lang="en-US" altLang="zh-CN" sz="2000" b="1">
                        <a:latin typeface="Cambria Math" panose="02040503050406030204" pitchFamily="18" charset="0"/>
                        <a:cs typeface="Times New Roman" panose="02020603050405020304" pitchFamily="18" charset="0"/>
                      </a:rPr>
                      <m:t>𝐔</m:t>
                    </m:r>
                  </m:oMath>
                </a14:m>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𝐻</m:t>
                        </m:r>
                      </m:sup>
                    </m:sSup>
                  </m:oMath>
                </a14:m>
                <a:r>
                  <a:rPr lang="zh-CN" altLang="en-US" sz="2000" dirty="0">
                    <a:latin typeface="Times New Roman" panose="02020603050405020304" pitchFamily="18" charset="0"/>
                    <a:cs typeface="Times New Roman" panose="02020603050405020304" pitchFamily="18" charset="0"/>
                  </a:rPr>
                  <a:t>分别是信道矩阵</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𝐇</m:t>
                    </m:r>
                    <m:r>
                      <a:rPr lang="zh-CN" altLang="en-US" sz="2000" b="1" i="1">
                        <a:latin typeface="Cambria Math" panose="02040503050406030204" pitchFamily="18" charset="0"/>
                        <a:cs typeface="Times New Roman" panose="02020603050405020304" pitchFamily="18" charset="0"/>
                      </a:rPr>
                      <m:t>的</m:t>
                    </m:r>
                  </m:oMath>
                </a14:m>
                <a:r>
                  <a:rPr lang="zh-CN" altLang="en-US" sz="2000" dirty="0">
                    <a:latin typeface="Times New Roman" panose="02020603050405020304" pitchFamily="18" charset="0"/>
                    <a:cs typeface="Times New Roman" panose="02020603050405020304" pitchFamily="18" charset="0"/>
                  </a:rPr>
                  <a:t>左右奇异矩阵， </a:t>
                </a:r>
                <a14:m>
                  <m:oMath xmlns:m="http://schemas.openxmlformats.org/officeDocument/2006/math">
                    <m:sSup>
                      <m:sSupPr>
                        <m:ctrlPr>
                          <a:rPr lang="el-GR" altLang="zh-CN" sz="2000" i="1">
                            <a:latin typeface="Cambria Math" panose="02040503050406030204" pitchFamily="18" charset="0"/>
                            <a:cs typeface="Times New Roman" panose="02020603050405020304" pitchFamily="18" charset="0"/>
                          </a:rPr>
                        </m:ctrlPr>
                      </m:sSupPr>
                      <m:e>
                        <m:r>
                          <a:rPr lang="el-GR" altLang="zh-CN" sz="2000">
                            <a:latin typeface="Cambria Math" panose="02040503050406030204" pitchFamily="18" charset="0"/>
                            <a:cs typeface="Times New Roman" panose="02020603050405020304" pitchFamily="18" charset="0"/>
                          </a:rPr>
                          <m:t>𝚺</m:t>
                        </m:r>
                      </m:e>
                      <m:sup>
                        <m:r>
                          <a:rPr lang="en-US" altLang="zh-CN" sz="2000">
                            <a:latin typeface="Cambria Math" panose="02040503050406030204" pitchFamily="18" charset="0"/>
                            <a:cs typeface="Times New Roman" panose="02020603050405020304" pitchFamily="18" charset="0"/>
                          </a:rPr>
                          <m:t>′</m:t>
                        </m:r>
                      </m:sup>
                    </m:sSup>
                    <m:r>
                      <a:rPr lang="en-US" altLang="zh-CN" sz="200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r>
                              <a:rPr lang="en-US" altLang="zh-CN" sz="2000">
                                <a:latin typeface="Cambria Math" panose="02040503050406030204" pitchFamily="18" charset="0"/>
                                <a:cs typeface="Times New Roman" panose="02020603050405020304" pitchFamily="18" charset="0"/>
                              </a:rPr>
                              <m:t>2</m:t>
                            </m:r>
                          </m:sub>
                        </m:sSub>
                        <m:r>
                          <a:rPr lang="en-US" altLang="zh-CN" sz="200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sub>
                        </m:sSub>
                      </m:e>
                    </m:d>
                    <m:r>
                      <a:rPr lang="zh-CN" altLang="en-US" sz="2000">
                        <a:latin typeface="Cambria Math" panose="02040503050406030204" pitchFamily="18" charset="0"/>
                        <a:cs typeface="Times New Roman" panose="02020603050405020304" pitchFamily="18" charset="0"/>
                      </a:rPr>
                      <m:t>表示前</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个信道系数，其中</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表示流数。</a:t>
                </a:r>
                <a:endParaRPr lang="en-US" altLang="zh-CN" sz="2000" b="1" i="1" dirty="0">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pPr>
                <a14:m>
                  <m:oMath xmlns:m="http://schemas.openxmlformats.org/officeDocument/2006/math">
                    <m:d>
                      <m:d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是发送端的预编码矩阵</a:t>
                </a:r>
                <a14:m>
                  <m:oMath xmlns:m="http://schemas.openxmlformats.org/officeDocument/2006/math">
                    <m:r>
                      <a:rPr lang="zh-CN" altLang="en-US" sz="2000" dirty="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𝐃</m:t>
                    </m:r>
                    <m:r>
                      <a:rPr lang="en-US" altLang="zh-CN" sz="200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r>
                                  <a:rPr lang="en-US" altLang="zh-CN" sz="2000">
                                    <a:latin typeface="Cambria Math" panose="02040503050406030204" pitchFamily="18" charset="0"/>
                                    <a:cs typeface="Times New Roman" panose="02020603050405020304" pitchFamily="18" charset="0"/>
                                  </a:rPr>
                                  <m:t>1</m:t>
                                </m:r>
                              </m:sub>
                            </m:sSub>
                          </m:e>
                        </m:rad>
                        <m:r>
                          <a:rPr lang="en-US" altLang="zh-CN" sz="2000">
                            <a:latin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r>
                                  <a:rPr lang="en-US" altLang="zh-CN" sz="2000">
                                    <a:latin typeface="Cambria Math" panose="02040503050406030204" pitchFamily="18" charset="0"/>
                                    <a:cs typeface="Times New Roman" panose="02020603050405020304" pitchFamily="18" charset="0"/>
                                  </a:rPr>
                                  <m:t>2</m:t>
                                </m:r>
                              </m:sub>
                            </m:sSub>
                          </m:e>
                        </m:rad>
                        <m:r>
                          <a:rPr lang="en-US" altLang="zh-CN" sz="2000">
                            <a:latin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sub>
                            </m:sSub>
                          </m:e>
                        </m:rad>
                      </m:e>
                    </m:d>
                    <m:r>
                      <a:rPr lang="zh-CN" altLang="en-US" sz="2000">
                        <a:latin typeface="Cambria Math" panose="02040503050406030204" pitchFamily="18" charset="0"/>
                        <a:cs typeface="Times New Roman" panose="02020603050405020304" pitchFamily="18" charset="0"/>
                      </a:rPr>
                      <m:t>表示</m:t>
                    </m:r>
                  </m:oMath>
                </a14:m>
                <a:r>
                  <a:rPr lang="zh-CN" altLang="en-US" sz="2000" dirty="0">
                    <a:latin typeface="Times New Roman" panose="02020603050405020304" pitchFamily="18" charset="0"/>
                    <a:cs typeface="Times New Roman" panose="02020603050405020304" pitchFamily="18" charset="0"/>
                  </a:rPr>
                  <a:t>功率分配矩阵。</a:t>
                </a:r>
                <a:endParaRPr lang="en-US" altLang="zh-CN" sz="2000" b="1" dirty="0">
                  <a:latin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14:m>
                  <m:oMath xmlns:m="http://schemas.openxmlformats.org/officeDocument/2006/math">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oMath>
                </a14:m>
                <a:r>
                  <a:rPr lang="zh-CN" altLang="en-US" sz="2000" dirty="0">
                    <a:latin typeface="Times New Roman" panose="02020603050405020304" pitchFamily="18" charset="0"/>
                    <a:cs typeface="Times New Roman" panose="02020603050405020304" pitchFamily="18" charset="0"/>
                  </a:rPr>
                  <a:t>表示接收端的均衡矩阵，其中</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𝐆</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ea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1</m:t>
                                </m:r>
                              </m:sub>
                            </m:sSub>
                          </m:e>
                        </m:ra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b>
                            </m:sSub>
                          </m:e>
                        </m:ra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b>
                            </m:sSub>
                          </m:e>
                        </m:rad>
                      </m:e>
                    </m:d>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ea typeface="Cambria Math" panose="02040503050406030204" pitchFamily="18" charset="0"/>
                    <a:cs typeface="Times New Roman" panose="02020603050405020304" pitchFamily="18" charset="0"/>
                  </a:rPr>
                  <a:t>。</a:t>
                </a:r>
                <a:endParaRPr lang="en-US" altLang="zh-CN" sz="2000" dirty="0">
                  <a:ea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r>
                  <a:rPr lang="zh-CN" altLang="en-US" sz="2000" dirty="0">
                    <a:latin typeface="Times New Roman" panose="02020603050405020304" pitchFamily="18" charset="0"/>
                    <a:cs typeface="Times New Roman" panose="02020603050405020304" pitchFamily="18" charset="0"/>
                  </a:rPr>
                  <a:t>是</a:t>
                </a:r>
                <a14:m>
                  <m:oMath xmlns:m="http://schemas.openxmlformats.org/officeDocument/2006/math">
                    <m:r>
                      <a:rPr lang="zh-CN" altLang="en-US" sz="2000" dirty="0">
                        <a:latin typeface="Cambria Math" panose="02040503050406030204" pitchFamily="18" charset="0"/>
                        <a:cs typeface="Times New Roman" panose="02020603050405020304" pitchFamily="18" charset="0"/>
                      </a:rPr>
                      <m:t>一个</m:t>
                    </m:r>
                    <m:r>
                      <a:rPr lang="zh-CN" altLang="en-US" sz="2000">
                        <a:latin typeface="Cambria Math" panose="02040503050406030204" pitchFamily="18" charset="0"/>
                        <a:cs typeface="Times New Roman" panose="02020603050405020304" pitchFamily="18" charset="0"/>
                      </a:rPr>
                      <m:t>复</m:t>
                    </m:r>
                    <m:r>
                      <m:rPr>
                        <m:nor/>
                      </m:rPr>
                      <a:rPr lang="zh-CN" altLang="en-US" sz="2000" dirty="0">
                        <a:latin typeface="Times New Roman" panose="02020603050405020304" pitchFamily="18" charset="0"/>
                        <a:cs typeface="Times New Roman" panose="02020603050405020304" pitchFamily="18" charset="0"/>
                      </a:rPr>
                      <m:t>高斯随机噪声</m:t>
                    </m:r>
                    <m:r>
                      <a:rPr lang="zh-CN" altLang="en-US" sz="2000" dirty="0">
                        <a:latin typeface="Cambria Math" panose="02040503050406030204" pitchFamily="18" charset="0"/>
                        <a:cs typeface="Times New Roman" panose="02020603050405020304" pitchFamily="18" charset="0"/>
                      </a:rPr>
                      <m:t>，满足</m:t>
                    </m:r>
                    <m:r>
                      <a:rPr lang="en-US" altLang="zh-CN" sz="2000">
                        <a:latin typeface="Cambria Math" panose="02040503050406030204" pitchFamily="18" charset="0"/>
                        <a:cs typeface="Times New Roman" panose="02020603050405020304" pitchFamily="18" charset="0"/>
                      </a:rPr>
                      <m:t>𝐧</m:t>
                    </m:r>
                    <m:r>
                      <a:rPr lang="en-US" altLang="zh-CN" sz="2000">
                        <a:latin typeface="Cambria Math" panose="02040503050406030204" pitchFamily="18" charset="0"/>
                        <a:cs typeface="Times New Roman" panose="02020603050405020304" pitchFamily="18" charset="0"/>
                      </a:rPr>
                      <m:t>∼</m:t>
                    </m:r>
                    <m:r>
                      <a:rPr lang="zh-CN" altLang="en-US" sz="2000">
                        <a:latin typeface="Cambria Math" panose="02040503050406030204" pitchFamily="18" charset="0"/>
                        <a:cs typeface="Times New Roman" panose="02020603050405020304" pitchFamily="18" charset="0"/>
                      </a:rPr>
                      <m:t>𝒞𝒩</m:t>
                    </m:r>
                    <m:d>
                      <m:dPr>
                        <m:ctrlPr>
                          <a:rPr lang="en-US" altLang="zh-CN" sz="2000" i="1">
                            <a:latin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cs typeface="Times New Roman" panose="02020603050405020304" pitchFamily="18" charset="0"/>
                          </a:rPr>
                          <m:t>0</m:t>
                        </m:r>
                        <m:r>
                          <a:rPr lang="en-US" altLang="zh-CN" sz="2000">
                            <a:latin typeface="Cambria Math" panose="02040503050406030204" pitchFamily="18" charset="0"/>
                            <a:cs typeface="Times New Roman" panose="02020603050405020304" pitchFamily="18" charset="0"/>
                          </a:rPr>
                          <m:t>, </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a:latin typeface="Cambria Math" panose="02040503050406030204" pitchFamily="18" charset="0"/>
                                <a:cs typeface="Times New Roman" panose="02020603050405020304" pitchFamily="18" charset="0"/>
                              </a:rPr>
                              <m:t>𝜎</m:t>
                            </m:r>
                          </m:e>
                          <m:sub>
                            <m:r>
                              <m:rPr>
                                <m:sty m:val="p"/>
                              </m:rPr>
                              <a:rPr lang="en-US" altLang="zh-CN" sz="2000">
                                <a:latin typeface="Cambria Math" panose="02040503050406030204" pitchFamily="18" charset="0"/>
                                <a:cs typeface="Times New Roman" panose="02020603050405020304" pitchFamily="18" charset="0"/>
                              </a:rPr>
                              <m:t>n</m:t>
                            </m:r>
                          </m:sub>
                          <m:sup>
                            <m:r>
                              <a:rPr lang="en-US" altLang="zh-CN" sz="2000">
                                <a:latin typeface="Cambria Math" panose="02040503050406030204" pitchFamily="18" charset="0"/>
                                <a:cs typeface="Times New Roman" panose="02020603050405020304" pitchFamily="18" charset="0"/>
                              </a:rPr>
                              <m:t>2</m:t>
                            </m:r>
                          </m:sup>
                        </m:sSubSup>
                        <m:r>
                          <a:rPr lang="en-US" altLang="zh-CN" sz="2000">
                            <a:latin typeface="Cambria Math" panose="02040503050406030204" pitchFamily="18" charset="0"/>
                            <a:cs typeface="Times New Roman" panose="02020603050405020304" pitchFamily="18" charset="0"/>
                          </a:rPr>
                          <m:t>𝐈</m:t>
                        </m:r>
                      </m:e>
                    </m:d>
                    <m:r>
                      <a:rPr lang="en-US" altLang="zh-CN" sz="200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𝐱</m:t>
                    </m:r>
                  </m:oMath>
                </a14:m>
                <a:r>
                  <a:rPr lang="zh-CN" altLang="en-US" sz="2000" dirty="0">
                    <a:latin typeface="Times New Roman" panose="02020603050405020304" pitchFamily="18" charset="0"/>
                    <a:cs typeface="Times New Roman" panose="02020603050405020304" pitchFamily="18" charset="0"/>
                  </a:rPr>
                  <a:t>是随机发送符号，满足</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𝒞𝒩</m:t>
                    </m:r>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𝐈</m:t>
                        </m:r>
                      </m:e>
                    </m:d>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b="1" dirty="0">
                  <a:ea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en-US" altLang="zh-CN" sz="2000" b="1" dirty="0">
                    <a:ea typeface="Cambria Math" panose="020405030504060302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假设</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a:t>
                </a:r>
                <a:r>
                  <a:rPr lang="en-US" altLang="zh-CN" sz="20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m:t>
                    </m:r>
                  </m:oMath>
                </a14:m>
                <a:r>
                  <a:rPr lang="zh-CN" altLang="en-US" sz="20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互不相关。</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solidFill>
                      <a:srgbClr val="FF0000"/>
                    </a:solidFill>
                    <a:latin typeface="Times New Roman" panose="02020603050405020304" pitchFamily="18" charset="0"/>
                    <a:cs typeface="Times New Roman" panose="02020603050405020304" pitchFamily="18" charset="0"/>
                  </a:rPr>
                  <a:t>下面，首先理论分析计算误差对系统性能指标（如</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BER</a:t>
                </a:r>
                <a:r>
                  <a:rPr lang="zh-CN" altLang="en-US" sz="2000" dirty="0">
                    <a:solidFill>
                      <a:srgbClr val="FF0000"/>
                    </a:solidFill>
                    <a:latin typeface="Times New Roman" panose="02020603050405020304" pitchFamily="18" charset="0"/>
                    <a:cs typeface="Times New Roman" panose="02020603050405020304" pitchFamily="18" charset="0"/>
                  </a:rPr>
                  <a:t>等）带来的影响</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b="-7303"/>
                </a:stretch>
              </a:blipFill>
            </p:spPr>
            <p:txBody>
              <a:bodyPr/>
              <a:lstStyle/>
              <a:p>
                <a:r>
                  <a:rPr lang="zh-CN" altLang="en-US">
                    <a:noFill/>
                  </a:rPr>
                  <a:t> </a:t>
                </a:r>
              </a:p>
            </p:txBody>
          </p:sp>
        </mc:Fallback>
      </mc:AlternateContent>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接收信号的均方误差（</a:t>
                </a:r>
                <a:r>
                  <a:rPr lang="en-US" altLang="zh-CN" sz="2000" dirty="0">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）可以表示为：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𝑀𝑆𝐸</m:t>
                    </m:r>
                    <m:r>
                      <a:rPr lang="en-US" altLang="zh-CN" sz="2000" i="1" dirty="0">
                        <a:latin typeface="Cambria Math" panose="02040503050406030204" pitchFamily="18" charset="0"/>
                        <a:cs typeface="Times New Roman" panose="02020603050405020304" pitchFamily="18" charset="0"/>
                      </a:rPr>
                      <m:t>=</m:t>
                    </m:r>
                    <m:r>
                      <a:rPr lang="zh-CN" altLang="en-US" sz="2000" i="1" dirty="0" smtClean="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dirty="0">
                                <a:latin typeface="Cambria Math" panose="02040503050406030204" pitchFamily="18" charset="0"/>
                                <a:cs typeface="Times New Roman" panose="02020603050405020304" pitchFamily="18" charset="0"/>
                              </a:rPr>
                              <m:t>𝐲</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i="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𝐕</m:t>
                                </m:r>
                              </m:e>
                              <m:sub>
                                <m:r>
                                  <m:rPr>
                                    <m:sty m:val="p"/>
                                  </m:rPr>
                                  <a:rPr lang="en-US" altLang="zh-CN" sz="2000">
                                    <a:latin typeface="Cambria Math" panose="02040503050406030204" pitchFamily="18" charset="0"/>
                                    <a:cs typeface="Times New Roman" panose="02020603050405020304" pitchFamily="18" charset="0"/>
                                  </a:rPr>
                                  <m:t>t</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m:rPr>
                                <m:nor/>
                              </m:rPr>
                              <a:rPr lang="en-US" altLang="zh-CN" sz="2000" dirty="0">
                                <a:latin typeface="Times New Roman" panose="020206030504050203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dirty="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m:t>
                            </m:r>
                          </m:sub>
                          <m:sup>
                            <m:r>
                              <a:rPr lang="en-US" altLang="zh-CN" sz="2000" i="1">
                                <a:latin typeface="Cambria Math" panose="02040503050406030204" pitchFamily="18" charset="0"/>
                                <a:cs typeface="Times New Roman" panose="02020603050405020304" pitchFamily="18" charset="0"/>
                              </a:rPr>
                              <m:t>2</m:t>
                            </m:r>
                          </m:sup>
                        </m:sSubSup>
                      </m:e>
                    </m:nary>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2</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e>
                        </m:rad>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rad>
                      </m:e>
                    </m:nary>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CN" sz="2000" i="1" smtClean="0">
                            <a:solidFill>
                              <a:srgbClr val="FF0000"/>
                            </a:solidFill>
                            <a:latin typeface="Cambria Math" panose="02040503050406030204" pitchFamily="18" charset="0"/>
                            <a:cs typeface="Times New Roman" panose="02020603050405020304" pitchFamily="18" charset="0"/>
                          </a:rPr>
                        </m:ctrlPr>
                      </m:naryPr>
                      <m:sub>
                        <m:r>
                          <m:rPr>
                            <m:brk m:alnAt="23"/>
                          </m:rPr>
                          <a:rPr lang="en-US" altLang="zh-CN" sz="2000" i="1">
                            <a:solidFill>
                              <a:srgbClr val="FF0000"/>
                            </a:solidFill>
                            <a:latin typeface="Cambria Math" panose="02040503050406030204" pitchFamily="18" charset="0"/>
                            <a:cs typeface="Times New Roman" panose="02020603050405020304" pitchFamily="18" charset="0"/>
                          </a:rPr>
                          <m:t>𝑖</m:t>
                        </m:r>
                        <m:r>
                          <a:rPr lang="en-US" altLang="zh-CN" sz="2000" i="1">
                            <a:solidFill>
                              <a:srgbClr val="FF0000"/>
                            </a:solidFill>
                            <a:latin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cs typeface="Times New Roman" panose="02020603050405020304" pitchFamily="18" charset="0"/>
                          </a:rPr>
                          <m:t>1</m:t>
                        </m:r>
                      </m:sub>
                      <m:sup>
                        <m:sSub>
                          <m:sSub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𝑞</m:t>
                            </m:r>
                          </m:e>
                          <m:sub>
                            <m:r>
                              <a:rPr lang="en-US" altLang="zh-CN" sz="2000" i="1">
                                <a:solidFill>
                                  <a:srgbClr val="FF0000"/>
                                </a:solidFill>
                                <a:latin typeface="Cambria Math" panose="02040503050406030204" pitchFamily="18" charset="0"/>
                                <a:cs typeface="Times New Roman" panose="02020603050405020304" pitchFamily="18" charset="0"/>
                              </a:rPr>
                              <m:t>𝑖</m:t>
                            </m:r>
                          </m:sub>
                        </m:sSub>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zh-CN" altLang="en-US"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solidFill>
                                  <a:srgbClr val="FF0000"/>
                                </a:solidFill>
                                <a:latin typeface="Cambria Math" panose="02040503050406030204" pitchFamily="18" charset="0"/>
                                <a:cs typeface="Times New Roman" panose="02020603050405020304" pitchFamily="18" charset="0"/>
                              </a:rPr>
                              <m:t>𝑖</m:t>
                            </m:r>
                          </m:sub>
                          <m:sup>
                            <m:r>
                              <a:rPr lang="en-US" altLang="zh-CN" sz="2000" i="1">
                                <a:solidFill>
                                  <a:srgbClr val="FF0000"/>
                                </a:solidFill>
                                <a:latin typeface="Cambria Math" panose="02040503050406030204" pitchFamily="18" charset="0"/>
                                <a:cs typeface="Times New Roman" panose="02020603050405020304" pitchFamily="18" charset="0"/>
                              </a:rPr>
                              <m:t>2</m:t>
                            </m:r>
                          </m:sup>
                        </m:sSubSup>
                        <m:nary>
                          <m:naryPr>
                            <m:chr m:val="∑"/>
                            <m:ctrlPr>
                              <a:rPr lang="en-US" altLang="zh-CN" sz="2000" i="1">
                                <a:solidFill>
                                  <a:srgbClr val="FF0000"/>
                                </a:solidFill>
                                <a:latin typeface="Cambria Math" panose="02040503050406030204" pitchFamily="18" charset="0"/>
                                <a:cs typeface="Times New Roman" panose="02020603050405020304" pitchFamily="18" charset="0"/>
                              </a:rPr>
                            </m:ctrlPr>
                          </m:naryPr>
                          <m:sub>
                            <m:r>
                              <m:rPr>
                                <m:brk m:alnAt="23"/>
                              </m:rPr>
                              <a:rPr lang="en-US" altLang="zh-CN" sz="2000" i="1">
                                <a:solidFill>
                                  <a:srgbClr val="FF0000"/>
                                </a:solidFill>
                                <a:latin typeface="Cambria Math" panose="02040503050406030204" pitchFamily="18" charset="0"/>
                                <a:cs typeface="Times New Roman" panose="02020603050405020304" pitchFamily="18" charset="0"/>
                              </a:rPr>
                              <m:t>𝑗</m:t>
                            </m:r>
                            <m:r>
                              <a:rPr lang="en-US" altLang="zh-CN" sz="2000" i="1">
                                <a:solidFill>
                                  <a:srgbClr val="FF0000"/>
                                </a:solidFill>
                                <a:latin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cs typeface="Times New Roman" panose="02020603050405020304" pitchFamily="18" charset="0"/>
                              </a:rPr>
                              <m:t>1</m:t>
                            </m:r>
                          </m:sub>
                          <m:sup>
                            <m:sSub>
                              <m:sSub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𝑝</m:t>
                                </m:r>
                              </m:e>
                              <m:sub>
                                <m:r>
                                  <a:rPr lang="en-US" altLang="zh-CN" sz="2000" i="1">
                                    <a:solidFill>
                                      <a:srgbClr val="FF0000"/>
                                    </a:solidFill>
                                    <a:latin typeface="Cambria Math" panose="02040503050406030204" pitchFamily="18" charset="0"/>
                                    <a:cs typeface="Times New Roman" panose="02020603050405020304" pitchFamily="18" charset="0"/>
                                  </a:rPr>
                                  <m:t>𝑗</m:t>
                                </m:r>
                              </m:sub>
                            </m:sSub>
                          </m:e>
                        </m:nary>
                      </m:e>
                    </m:nary>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zh-CN" altLang="en-US" sz="2000" i="1">
                            <a:solidFill>
                              <a:srgbClr val="FF0000"/>
                            </a:solidFill>
                            <a:latin typeface="Cambria Math" panose="02040503050406030204" pitchFamily="18" charset="0"/>
                            <a:cs typeface="Times New Roman" panose="02020603050405020304" pitchFamily="18" charset="0"/>
                          </a:rPr>
                          <m:t>𝜌</m:t>
                        </m:r>
                      </m:e>
                      <m:sup>
                        <m:r>
                          <a:rPr lang="en-US" altLang="zh-CN" sz="2000" i="1">
                            <a:solidFill>
                              <a:srgbClr val="FF0000"/>
                            </a:solidFill>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nary>
                  </m:oMath>
                </a14:m>
                <a:endParaRPr lang="en-US" altLang="zh-CN" sz="2000" i="1"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对比计算误差为</a:t>
                </a:r>
                <a:r>
                  <a:rPr lang="en-US" altLang="zh-CN" sz="2000" dirty="0">
                    <a:latin typeface="Cambria Math" panose="02040503050406030204" pitchFamily="18" charset="0"/>
                    <a:cs typeface="Times New Roman" panose="02020603050405020304" pitchFamily="18" charset="0"/>
                  </a:rPr>
                  <a:t>0</a:t>
                </a:r>
                <a:r>
                  <a:rPr lang="zh-CN" altLang="en-US" sz="2000" dirty="0">
                    <a:latin typeface="Cambria Math" panose="02040503050406030204" pitchFamily="18" charset="0"/>
                    <a:cs typeface="Times New Roman" panose="02020603050405020304" pitchFamily="18" charset="0"/>
                  </a:rPr>
                  <a:t>的情况：</a:t>
                </a:r>
                <a:endParaRPr lang="en-US" altLang="zh-CN" sz="2000" dirty="0">
                  <a:latin typeface="Cambria Math" panose="020405030504060302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rPr>
                        </m:ctrlPr>
                      </m:sSupPr>
                      <m:e>
                        <m:r>
                          <a:rPr lang="en-US" altLang="zh-CN" sz="2000" i="1" dirty="0">
                            <a:latin typeface="Cambria Math" panose="02040503050406030204" pitchFamily="18" charset="0"/>
                            <a:cs typeface="Times New Roman" panose="02020603050405020304" pitchFamily="18" charset="0"/>
                          </a:rPr>
                          <m:t>𝑀𝑆𝐸</m:t>
                        </m:r>
                      </m:e>
                      <m:sup>
                        <m:r>
                          <a:rPr lang="en-US" altLang="zh-CN" sz="2000" b="0" i="1" dirty="0" smtClean="0">
                            <a:latin typeface="Cambria Math" panose="02040503050406030204" pitchFamily="18" charset="0"/>
                            <a:cs typeface="Times New Roman" panose="02020603050405020304" pitchFamily="18" charset="0"/>
                          </a:rPr>
                          <m:t>′</m:t>
                        </m:r>
                      </m:sup>
                    </m:sSup>
                    <m:r>
                      <a:rPr lang="en-US" altLang="zh-CN" sz="2000" b="0" i="1" dirty="0" smtClean="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b="0" i="1" dirty="0" smtClean="0">
                            <a:latin typeface="Cambria Math" panose="02040503050406030204" pitchFamily="18" charset="0"/>
                            <a:cs typeface="Times New Roman" panose="02020603050405020304" pitchFamily="18" charset="0"/>
                          </a:rPr>
                        </m:ctrlPr>
                      </m:sSupPr>
                      <m:e>
                        <m:d>
                          <m:dPr>
                            <m:begChr m:val="‖"/>
                            <m:endChr m:val="‖"/>
                            <m:ctrlPr>
                              <a:rPr lang="en-US" altLang="zh-CN" sz="2000" b="0" i="1" dirty="0" smtClean="0">
                                <a:latin typeface="Cambria Math" panose="02040503050406030204" pitchFamily="18" charset="0"/>
                                <a:cs typeface="Times New Roman" panose="02020603050405020304" pitchFamily="18" charset="0"/>
                              </a:rPr>
                            </m:ctrlPr>
                          </m:dPr>
                          <m:e>
                            <m:r>
                              <a:rPr lang="en-US" altLang="zh-CN" sz="2000" b="1" i="0" dirty="0">
                                <a:latin typeface="Cambria Math" panose="02040503050406030204" pitchFamily="18" charset="0"/>
                                <a:cs typeface="Times New Roman" panose="02020603050405020304" pitchFamily="18" charset="0"/>
                              </a:rPr>
                              <m:t>𝐲</m:t>
                            </m:r>
                            <m:r>
                              <a:rPr lang="en-US" altLang="zh-CN" sz="2000" b="0" i="1" dirty="0" smtClean="0">
                                <a:latin typeface="Cambria Math" panose="02040503050406030204" pitchFamily="18" charset="0"/>
                                <a:cs typeface="Times New Roman" panose="02020603050405020304" pitchFamily="18" charset="0"/>
                              </a:rPr>
                              <m:t>−</m:t>
                            </m:r>
                            <m:r>
                              <a:rPr lang="en-US" altLang="zh-CN" sz="2000" b="1" i="0" dirty="0" smtClean="0">
                                <a:latin typeface="Cambria Math" panose="02040503050406030204" pitchFamily="18" charset="0"/>
                                <a:cs typeface="Times New Roman" panose="02020603050405020304" pitchFamily="18" charset="0"/>
                              </a:rPr>
                              <m:t>𝐱</m:t>
                            </m:r>
                          </m:e>
                        </m:d>
                      </m:e>
                      <m:sup>
                        <m:r>
                          <a:rPr lang="en-US" altLang="zh-CN" sz="2000" b="0" i="1" dirty="0" smtClean="0">
                            <a:latin typeface="Cambria Math" panose="02040503050406030204" pitchFamily="18" charset="0"/>
                            <a:cs typeface="Times New Roman" panose="02020603050405020304" pitchFamily="18" charset="0"/>
                          </a:rPr>
                          <m:t>2</m:t>
                        </m:r>
                      </m:sup>
                    </m:sSup>
                  </m:oMath>
                </a14:m>
                <a:endParaRPr lang="en-US" altLang="zh-CN" sz="2000" b="0" i="1"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m:rPr>
                                <m:nor/>
                              </m:rPr>
                              <a:rPr lang="en-US" altLang="zh-CN" sz="2000" dirty="0">
                                <a:latin typeface="Times New Roman" panose="020206030504050203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dirty="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𝑖</m:t>
                            </m:r>
                          </m:sub>
                        </m:sSub>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𝑞</m:t>
                            </m:r>
                          </m:e>
                          <m:sub>
                            <m:r>
                              <a:rPr lang="en-US" altLang="zh-CN" sz="2000" b="0" i="1" smtClean="0">
                                <a:latin typeface="Cambria Math" panose="02040503050406030204" pitchFamily="18" charset="0"/>
                                <a:cs typeface="Times New Roman" panose="02020603050405020304" pitchFamily="18" charset="0"/>
                              </a:rPr>
                              <m:t>𝑖</m:t>
                            </m:r>
                          </m:sub>
                        </m:sSub>
                        <m:sSubSup>
                          <m:sSubSupPr>
                            <m:ctrlPr>
                              <a:rPr lang="en-US" altLang="zh-CN" sz="2000" b="0" i="1" smtClean="0">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2</m:t>
                            </m:r>
                          </m:sup>
                        </m:sSubSup>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2</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e>
                        </m:rad>
                        <m:rad>
                          <m:radPr>
                            <m:degHide m:val="on"/>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rad>
                      </m:e>
                    </m:nary>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2000" b="0" i="1" smtClean="0">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b="0" i="1" smtClean="0">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nary>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可见，</a:t>
                </a:r>
                <a:r>
                  <a:rPr lang="zh-CN" altLang="en-US" sz="2000" dirty="0">
                    <a:solidFill>
                      <a:srgbClr val="FF0000"/>
                    </a:solidFill>
                    <a:latin typeface="Times New Roman" panose="02020603050405020304" pitchFamily="18" charset="0"/>
                    <a:cs typeface="Times New Roman" panose="02020603050405020304" pitchFamily="18" charset="0"/>
                  </a:rPr>
                  <a:t>计算误差会额外增加接收信号的</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（体现在红色标注的项），并且这种影响是负面的。</a:t>
                </a:r>
                <a:endParaRPr lang="en-US" altLang="zh-CN" sz="2000" i="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基于上述表达式，第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r>
                      <a:rPr lang="zh-CN" altLang="en-US" sz="2000" i="1">
                        <a:latin typeface="Cambria Math" panose="02040503050406030204" pitchFamily="18" charset="0"/>
                        <a:cs typeface="Times New Roman" panose="02020603050405020304" pitchFamily="18" charset="0"/>
                      </a:rPr>
                      <m:t>个</m:t>
                    </m:r>
                  </m:oMath>
                </a14:m>
                <a:r>
                  <a:rPr lang="zh-CN" altLang="en-US" sz="2000" dirty="0">
                    <a:latin typeface="Times New Roman" panose="02020603050405020304" pitchFamily="18" charset="0"/>
                    <a:cs typeface="Times New Roman" panose="02020603050405020304" pitchFamily="18" charset="0"/>
                  </a:rPr>
                  <a:t>流的信号可以表示为：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100" i="1" smtClean="0">
                            <a:latin typeface="Cambria Math" panose="02040503050406030204" pitchFamily="18" charset="0"/>
                            <a:cs typeface="Times New Roman" panose="02020603050405020304" pitchFamily="18" charset="0"/>
                          </a:rPr>
                        </m:ctrlPr>
                      </m:sSubPr>
                      <m:e>
                        <m:r>
                          <m:rPr>
                            <m:sty m:val="p"/>
                          </m:rPr>
                          <a:rPr lang="en-US" altLang="zh-CN" sz="2100" i="1">
                            <a:latin typeface="Cambria Math" panose="02040503050406030204" pitchFamily="18" charset="0"/>
                            <a:cs typeface="Times New Roman" panose="02020603050405020304" pitchFamily="18" charset="0"/>
                          </a:rPr>
                          <m:t>y</m:t>
                        </m:r>
                      </m:e>
                      <m:sub>
                        <m:r>
                          <a:rPr lang="en-US" altLang="zh-CN" sz="2100" b="0" i="1" smtClean="0">
                            <a:latin typeface="Cambria Math" panose="02040503050406030204" pitchFamily="18" charset="0"/>
                            <a:cs typeface="Times New Roman" panose="02020603050405020304" pitchFamily="18" charset="0"/>
                          </a:rPr>
                          <m:t>𝑘</m:t>
                        </m:r>
                      </m:sub>
                    </m:sSub>
                    <m:r>
                      <a:rPr lang="en-US" altLang="zh-CN" sz="2100" b="0" i="1" smtClean="0">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dirty="0">
                  <a:latin typeface="Times New Roman" panose="02020603050405020304" pitchFamily="18" charset="0"/>
                  <a:cs typeface="Times New Roman" panose="02020603050405020304" pitchFamily="18" charset="0"/>
                </a:endParaRPr>
              </a:p>
              <a:p>
                <a:pPr algn="just">
                  <a:lnSpc>
                    <a:spcPct val="150000"/>
                  </a:lnSpc>
                </a:pPr>
                <a:r>
                  <a:rPr lang="en-US" altLang="zh-CN" sz="2100" dirty="0">
                    <a:cs typeface="Times New Roman" panose="02020603050405020304" pitchFamily="18" charset="0"/>
                  </a:rPr>
                  <a:t>                          </a:t>
                </a:r>
                <a14:m>
                  <m:oMath xmlns:m="http://schemas.openxmlformats.org/officeDocument/2006/math">
                    <m:r>
                      <a:rPr lang="en-US" altLang="zh-CN" sz="2100" i="1">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m:t>
                    </m:r>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m:t>
                    </m:r>
                    <m:nary>
                      <m:naryPr>
                        <m:chr m:val="∑"/>
                        <m:ctrlPr>
                          <a:rPr lang="en-US" altLang="zh-CN" sz="2100" b="1"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𝐃𝐱</m:t>
                        </m:r>
                      </m:e>
                    </m:nary>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i="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en-US" altLang="zh-CN" sz="2100" dirty="0">
                    <a:cs typeface="Times New Roman" panose="02020603050405020304" pitchFamily="18" charset="0"/>
                  </a:rPr>
                  <a:t>                          </a:t>
                </a:r>
                <a14:m>
                  <m:oMath xmlns:m="http://schemas.openxmlformats.org/officeDocument/2006/math">
                    <m:r>
                      <a:rPr lang="en-US" altLang="zh-CN" sz="2100" i="1" smtClean="0">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rad>
                          <m:radPr>
                            <m:degHide m:val="on"/>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e>
                        </m:rad>
                        <m:r>
                          <a:rPr lang="en-US" altLang="zh-CN" sz="2100" b="1"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sup>
                    </m:sSubSup>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Sub>
                    <m:nary>
                      <m:naryPr>
                        <m:chr m:val="∑"/>
                        <m:ctrlPr>
                          <a:rPr lang="en-US" altLang="zh-CN" sz="21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rad>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sSubSup>
                              <m:sSubSup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1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表示只有第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个对角线位置为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，其余位置均为</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的方阵。</a:t>
                </a:r>
                <a:endParaRPr lang="zh-CN" altLang="en-US"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那么第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个流的信号干扰噪声比（</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当不考虑计算误差时（即</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b="0" i="0" smtClean="0">
                        <a:latin typeface="Cambria Math" panose="02040503050406030204" pitchFamily="18" charset="0"/>
                        <a:cs typeface="Times New Roman" panose="02020603050405020304" pitchFamily="18" charset="0"/>
                      </a:rPr>
                      <m:t>=</m:t>
                    </m:r>
                    <m:r>
                      <a:rPr lang="en-US" altLang="zh-CN" sz="2000" b="0" i="0" smtClean="0">
                        <a:latin typeface="Cambria Math" panose="02040503050406030204" pitchFamily="18" charset="0"/>
                        <a:cs typeface="Times New Roman" panose="02020603050405020304" pitchFamily="18" charset="0"/>
                      </a:rPr>
                      <m:t>0</m:t>
                    </m:r>
                  </m:oMath>
                </a14:m>
                <a:r>
                  <a:rPr lang="zh-CN" altLang="en-US" sz="2000" dirty="0">
                    <a:latin typeface="Times New Roman" panose="02020603050405020304" pitchFamily="18" charset="0"/>
                    <a:cs typeface="Times New Roman" panose="02020603050405020304" pitchFamily="18" charset="0"/>
                  </a:rPr>
                  <a:t>），</a:t>
                </a:r>
                <a:r>
                  <a:rPr lang="zh-CN" altLang="en-US" sz="2000" dirty="0">
                    <a:latin typeface="Cambria Math" panose="02040503050406030204" pitchFamily="18" charset="0"/>
                    <a:cs typeface="Times New Roman" panose="02020603050405020304" pitchFamily="18" charset="0"/>
                  </a:rPr>
                  <a:t>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个流的信噪比（</a:t>
                </a:r>
                <a:r>
                  <a:rPr lang="en-US" altLang="zh-CN" sz="2000" dirty="0">
                    <a:latin typeface="Times New Roman" panose="02020603050405020304" pitchFamily="18" charset="0"/>
                    <a:cs typeface="Times New Roman" panose="02020603050405020304" pitchFamily="18" charset="0"/>
                  </a:rPr>
                  <a:t>SNR</a:t>
                </a:r>
                <a:r>
                  <a:rPr lang="zh-CN" altLang="en-US" sz="2000" dirty="0">
                    <a:latin typeface="Times New Roman" panose="02020603050405020304" pitchFamily="18" charset="0"/>
                    <a:cs typeface="Times New Roman" panose="02020603050405020304" pitchFamily="18" charset="0"/>
                  </a:rPr>
                  <a:t>）可以被表示为：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𝑆𝑁𝑅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比较下面两式的差异：</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𝑆𝑁𝑅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可见</a:t>
                </a:r>
                <a:r>
                  <a:rPr lang="zh-CN" altLang="en-US" sz="2000" dirty="0">
                    <a:solidFill>
                      <a:srgbClr val="FF0000"/>
                    </a:solidFill>
                    <a:latin typeface="Times New Roman" panose="02020603050405020304" pitchFamily="18" charset="0"/>
                    <a:cs typeface="Times New Roman" panose="02020603050405020304" pitchFamily="18" charset="0"/>
                  </a:rPr>
                  <a:t>系统的</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solidFill>
                      <a:srgbClr val="FF0000"/>
                    </a:solidFill>
                    <a:latin typeface="Times New Roman" panose="02020603050405020304" pitchFamily="18" charset="0"/>
                    <a:cs typeface="Times New Roman" panose="02020603050405020304" pitchFamily="18" charset="0"/>
                  </a:rPr>
                  <a:t>性能指标</a:t>
                </a:r>
                <a:r>
                  <a:rPr lang="zh-CN" altLang="en-US" sz="2000" dirty="0">
                    <a:solidFill>
                      <a:srgbClr val="FF0000"/>
                    </a:solidFill>
                    <a:latin typeface="Times New Roman" panose="02020603050405020304" pitchFamily="18" charset="0"/>
                    <a:cs typeface="Times New Roman" panose="02020603050405020304" pitchFamily="18" charset="0"/>
                  </a:rPr>
                  <a:t>也会受到计算误差的影响</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当系统使用</a:t>
                </a:r>
                <a:r>
                  <a:rPr lang="en-US" altLang="zh-CN" sz="2000" dirty="0">
                    <a:solidFill>
                      <a:srgbClr val="FF0000"/>
                    </a:solidFill>
                    <a:latin typeface="Times New Roman" panose="02020603050405020304" pitchFamily="18" charset="0"/>
                    <a:cs typeface="Times New Roman" panose="02020603050405020304" pitchFamily="18" charset="0"/>
                  </a:rPr>
                  <a:t>M-QAM</a:t>
                </a:r>
                <a:r>
                  <a:rPr lang="zh-CN" altLang="en-US" sz="2000" dirty="0">
                    <a:latin typeface="Times New Roman" panose="02020603050405020304" pitchFamily="18" charset="0"/>
                    <a:cs typeface="Times New Roman" panose="02020603050405020304" pitchFamily="18" charset="0"/>
                  </a:rPr>
                  <a:t>调制时，第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流</a:t>
                </a:r>
                <a:r>
                  <a:rPr lang="zh-CN" altLang="en-US" sz="2000" dirty="0">
                    <a:solidFill>
                      <a:srgbClr val="FF0000"/>
                    </a:solidFill>
                    <a:latin typeface="Times New Roman" panose="02020603050405020304" pitchFamily="18" charset="0"/>
                    <a:cs typeface="Times New Roman" panose="02020603050405020304" pitchFamily="18" charset="0"/>
                  </a:rPr>
                  <a:t>误比特率（</a:t>
                </a:r>
                <a:r>
                  <a:rPr lang="en-US" altLang="zh-CN" sz="2000" dirty="0">
                    <a:solidFill>
                      <a:srgbClr val="FF0000"/>
                    </a:solidFill>
                    <a:latin typeface="Times New Roman" panose="02020603050405020304" pitchFamily="18" charset="0"/>
                    <a:cs typeface="Times New Roman" panose="02020603050405020304" pitchFamily="18" charset="0"/>
                  </a:rPr>
                  <a:t>BER</a:t>
                </a:r>
                <a:r>
                  <a:rPr lang="zh-CN" altLang="en-US" sz="2000" dirty="0">
                    <a:solidFill>
                      <a:srgbClr val="FF0000"/>
                    </a:solidFill>
                    <a:latin typeface="Times New Roman" panose="02020603050405020304" pitchFamily="18" charset="0"/>
                    <a:cs typeface="Times New Roman" panose="02020603050405020304" pitchFamily="18" charset="0"/>
                  </a:rPr>
                  <a:t>）的近似求解公式</a:t>
                </a:r>
                <a:r>
                  <a:rPr lang="zh-CN" altLang="en-US" sz="2000" dirty="0">
                    <a:latin typeface="Times New Roman" panose="02020603050405020304" pitchFamily="18" charset="0"/>
                    <a:cs typeface="Times New Roman" panose="02020603050405020304" pitchFamily="18" charset="0"/>
                  </a:rPr>
                  <a:t>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𝐵𝐸𝑅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2</m:t>
                          </m:r>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2</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cs typeface="Times New Roman" panose="02020603050405020304" pitchFamily="18" charset="0"/>
                                    </a:rPr>
                                    <m:t>𝑀</m:t>
                                  </m:r>
                                </m:e>
                              </m:rad>
                            </m:den>
                          </m:f>
                        </m:num>
                        <m:den>
                          <m:func>
                            <m:funcPr>
                              <m:ctrlPr>
                                <a:rPr lang="en-US" altLang="zh-CN" sz="2000" b="0" i="1" smtClean="0">
                                  <a:latin typeface="Cambria Math" panose="02040503050406030204" pitchFamily="18" charset="0"/>
                                  <a:cs typeface="Times New Roman" panose="02020603050405020304" pitchFamily="18" charset="0"/>
                                </a:rPr>
                              </m:ctrlPr>
                            </m:funcPr>
                            <m:fName>
                              <m:sSub>
                                <m:sSubPr>
                                  <m:ctrlPr>
                                    <a:rPr lang="en-US" altLang="zh-CN" sz="2000" b="0" i="1" smtClean="0">
                                      <a:latin typeface="Cambria Math" panose="02040503050406030204" pitchFamily="18" charset="0"/>
                                      <a:cs typeface="Times New Roman" panose="02020603050405020304" pitchFamily="18" charset="0"/>
                                    </a:rPr>
                                  </m:ctrlPr>
                                </m:sSubPr>
                                <m:e>
                                  <m:r>
                                    <m:rPr>
                                      <m:sty m:val="p"/>
                                    </m:rPr>
                                    <a:rPr lang="en-US" altLang="zh-CN" sz="2000" b="0" i="0" smtClean="0">
                                      <a:latin typeface="Cambria Math" panose="02040503050406030204" pitchFamily="18" charset="0"/>
                                      <a:cs typeface="Times New Roman" panose="02020603050405020304" pitchFamily="18" charset="0"/>
                                    </a:rPr>
                                    <m:t>log</m:t>
                                  </m:r>
                                </m:e>
                                <m:sub>
                                  <m:r>
                                    <a:rPr lang="en-US" altLang="zh-CN" sz="2000" b="0" i="1" smtClean="0">
                                      <a:latin typeface="Cambria Math" panose="02040503050406030204" pitchFamily="18" charset="0"/>
                                      <a:cs typeface="Times New Roman" panose="02020603050405020304" pitchFamily="18" charset="0"/>
                                    </a:rPr>
                                    <m:t>2</m:t>
                                  </m:r>
                                </m:sub>
                              </m:sSub>
                            </m:fName>
                            <m:e>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𝑀</m:t>
                                  </m:r>
                                </m:e>
                              </m:d>
                            </m:e>
                          </m:func>
                        </m:den>
                      </m:f>
                      <m:r>
                        <m:rPr>
                          <m:sty m:val="p"/>
                        </m:rPr>
                        <a:rPr lang="en-US" altLang="zh-CN" sz="2000" i="0">
                          <a:latin typeface="Cambria Math" panose="02040503050406030204" pitchFamily="18" charset="0"/>
                          <a:cs typeface="Times New Roman" panose="02020603050405020304" pitchFamily="18" charset="0"/>
                        </a:rPr>
                        <m:t>erfc</m:t>
                      </m:r>
                      <m:d>
                        <m:dPr>
                          <m:ctrlPr>
                            <a:rPr lang="en-US" altLang="zh-CN" sz="2000" b="0" i="1" smtClean="0">
                              <a:latin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cs typeface="Times New Roman" panose="02020603050405020304" pitchFamily="18" charset="0"/>
                                </a:rPr>
                              </m:ctrlPr>
                            </m:radPr>
                            <m:deg/>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3</m:t>
                                  </m:r>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𝑀</m:t>
                                          </m:r>
                                        </m:e>
                                      </m:d>
                                    </m:e>
                                  </m:func>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𝑘</m:t>
                                      </m:r>
                                    </m:sub>
                                  </m:sSub>
                                </m:num>
                                <m:den>
                                  <m:r>
                                    <a:rPr lang="en-US" altLang="zh-CN" sz="2000" b="0" i="1" smtClean="0">
                                      <a:latin typeface="Cambria Math" panose="02040503050406030204" pitchFamily="18" charset="0"/>
                                      <a:cs typeface="Times New Roman" panose="02020603050405020304" pitchFamily="18" charset="0"/>
                                    </a:rPr>
                                    <m:t>2</m:t>
                                  </m:r>
                                  <m:d>
                                    <m:dPr>
                                      <m:ctrlPr>
                                        <a:rPr lang="en-US" altLang="zh-CN" sz="2000" i="1" smtClean="0">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e>
                                  </m:d>
                                </m:den>
                              </m:f>
                            </m:e>
                          </m:rad>
                        </m:e>
                      </m:d>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erfc</m:t>
                    </m:r>
                    <m:d>
                      <m:dPr>
                        <m:ctrlPr>
                          <a:rPr lang="en-US" altLang="zh-CN" sz="2000" i="1">
                            <a:latin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cs typeface="Times New Roman" panose="02020603050405020304" pitchFamily="18" charset="0"/>
                          </a:rPr>
                          <m:t>𝑥</m:t>
                        </m:r>
                      </m:e>
                    </m:d>
                    <m:r>
                      <a:rPr lang="en-US" altLang="zh-CN" sz="2000">
                        <a:latin typeface="Cambria Math" panose="02040503050406030204" pitchFamily="18" charset="0"/>
                        <a:cs typeface="Times New Roman" panose="02020603050405020304" pitchFamily="18" charset="0"/>
                      </a:rPr>
                      <m:t>=</m:t>
                    </m:r>
                    <m:nary>
                      <m:naryPr>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a:latin typeface="Cambria Math" panose="02040503050406030204" pitchFamily="18" charset="0"/>
                            <a:cs typeface="Times New Roman" panose="02020603050405020304" pitchFamily="18" charset="0"/>
                          </a:rPr>
                          <m:t>𝑥</m:t>
                        </m:r>
                      </m:sub>
                      <m:sup>
                        <m:r>
                          <a:rPr lang="en-US" altLang="zh-CN" sz="2000">
                            <a:latin typeface="Cambria Math" panose="02040503050406030204" pitchFamily="18" charset="0"/>
                            <a:cs typeface="Times New Roman" panose="02020603050405020304" pitchFamily="18" charset="0"/>
                          </a:rPr>
                          <m:t>∞</m:t>
                        </m:r>
                      </m:sup>
                      <m:e>
                        <m:f>
                          <m:fPr>
                            <m:ctrlPr>
                              <a:rPr lang="en-US" altLang="zh-CN" sz="2000" i="1">
                                <a:latin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cs typeface="Times New Roman" panose="02020603050405020304" pitchFamily="18" charset="0"/>
                              </a:rPr>
                              <m:t>2</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zh-CN" altLang="en-US" sz="2000">
                                    <a:latin typeface="Cambria Math" panose="02040503050406030204" pitchFamily="18" charset="0"/>
                                    <a:cs typeface="Times New Roman" panose="02020603050405020304" pitchFamily="18" charset="0"/>
                                  </a:rPr>
                                  <m:t>𝜋</m:t>
                                </m:r>
                              </m:e>
                            </m:rad>
                          </m:den>
                        </m:f>
                        <m:sSup>
                          <m:sSupPr>
                            <m:ctrlPr>
                              <a:rPr lang="en-US" altLang="zh-CN" sz="2000" i="1">
                                <a:latin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cs typeface="Times New Roman" panose="02020603050405020304" pitchFamily="18" charset="0"/>
                              </a:rPr>
                              <m:t>𝑒</m:t>
                            </m:r>
                          </m:e>
                          <m:sup>
                            <m:r>
                              <a:rPr lang="en-US" altLang="zh-CN" sz="2000">
                                <a:latin typeface="Cambria Math" panose="02040503050406030204" pitchFamily="18" charset="0"/>
                                <a:cs typeface="Times New Roman" panose="02020603050405020304" pitchFamily="18" charset="0"/>
                              </a:rPr>
                              <m:t>−</m:t>
                            </m:r>
                            <m:f>
                              <m:fPr>
                                <m:type m:val="lin"/>
                                <m:ctrlPr>
                                  <a:rPr lang="en-US" altLang="zh-CN" sz="2000"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m:rPr>
                                        <m:sty m:val="p"/>
                                      </m:rPr>
                                      <a:rPr lang="en-US" altLang="zh-CN" sz="2000" i="1">
                                        <a:latin typeface="Cambria Math" panose="02040503050406030204" pitchFamily="18" charset="0"/>
                                        <a:cs typeface="Times New Roman" panose="02020603050405020304" pitchFamily="18" charset="0"/>
                                      </a:rPr>
                                      <m:t>t</m:t>
                                    </m:r>
                                  </m:e>
                                  <m:sup>
                                    <m:r>
                                      <a:rPr lang="en-US" altLang="zh-CN" sz="2000">
                                        <a:latin typeface="Cambria Math" panose="02040503050406030204" pitchFamily="18" charset="0"/>
                                        <a:cs typeface="Times New Roman" panose="02020603050405020304" pitchFamily="18" charset="0"/>
                                      </a:rPr>
                                      <m:t>2</m:t>
                                    </m:r>
                                  </m:sup>
                                </m:sSup>
                              </m:num>
                              <m:den>
                                <m:r>
                                  <a:rPr lang="en-US" altLang="zh-CN" sz="2000">
                                    <a:latin typeface="Cambria Math" panose="02040503050406030204" pitchFamily="18" charset="0"/>
                                    <a:cs typeface="Times New Roman" panose="02020603050405020304" pitchFamily="18" charset="0"/>
                                  </a:rPr>
                                  <m:t>2</m:t>
                                </m:r>
                              </m:den>
                            </m:f>
                          </m:sup>
                        </m:sSup>
                        <m:r>
                          <m:rPr>
                            <m:sty m:val="p"/>
                          </m:rPr>
                          <a:rPr lang="en-US" altLang="zh-CN" sz="2000" i="0">
                            <a:latin typeface="Cambria Math" panose="02040503050406030204" pitchFamily="18" charset="0"/>
                            <a:cs typeface="Times New Roman" panose="02020603050405020304" pitchFamily="18" charset="0"/>
                          </a:rPr>
                          <m:t>d</m:t>
                        </m:r>
                        <m:r>
                          <a:rPr lang="en-US" altLang="zh-CN" sz="2000" b="0" i="1" smtClean="0">
                            <a:latin typeface="Cambria Math" panose="02040503050406030204" pitchFamily="18" charset="0"/>
                            <a:cs typeface="Times New Roman" panose="02020603050405020304" pitchFamily="18" charset="0"/>
                          </a:rPr>
                          <m:t>𝑡</m:t>
                        </m:r>
                      </m:e>
                    </m:nary>
                    <m:r>
                      <a:rPr lang="zh-CN" altLang="en-US" sz="2000">
                        <a:latin typeface="Cambria Math" panose="02040503050406030204" pitchFamily="18" charset="0"/>
                        <a:cs typeface="Times New Roman" panose="02020603050405020304" pitchFamily="18" charset="0"/>
                      </a:rPr>
                      <m:t>表示</m:t>
                    </m:r>
                    <m:r>
                      <a:rPr lang="zh-CN" altLang="en-US" sz="2000" i="1">
                        <a:latin typeface="Cambria Math" panose="02040503050406030204" pitchFamily="18" charset="0"/>
                        <a:cs typeface="Times New Roman" panose="02020603050405020304" pitchFamily="18" charset="0"/>
                      </a:rPr>
                      <m:t>互补</m:t>
                    </m:r>
                    <m:r>
                      <a:rPr lang="zh-CN" altLang="en-US" sz="2000">
                        <a:latin typeface="Cambria Math" panose="02040503050406030204" pitchFamily="18" charset="0"/>
                        <a:cs typeface="Times New Roman" panose="02020603050405020304" pitchFamily="18" charset="0"/>
                      </a:rPr>
                      <m:t>误差函数</m:t>
                    </m:r>
                    <m:r>
                      <a:rPr lang="zh-CN" altLang="en-US"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r>
                      <a:rPr lang="zh-CN" altLang="en-US" sz="2000">
                        <a:latin typeface="Cambria Math" panose="02040503050406030204" pitchFamily="18" charset="0"/>
                        <a:cs typeface="Times New Roman" panose="02020603050405020304" pitchFamily="18" charset="0"/>
                      </a:rPr>
                      <m:t>表示</m:t>
                    </m:r>
                    <m:r>
                      <m:rPr>
                        <m:nor/>
                      </m:rPr>
                      <a:rPr lang="zh-CN" altLang="en-US" sz="2000" dirty="0">
                        <a:latin typeface="Times New Roman" panose="02020603050405020304" pitchFamily="18" charset="0"/>
                        <a:cs typeface="Times New Roman" panose="02020603050405020304" pitchFamily="18" charset="0"/>
                      </a:rPr>
                      <m:t>第</m:t>
                    </m:r>
                    <m:r>
                      <a:rPr lang="en-US" altLang="zh-CN" sz="2000">
                        <a:latin typeface="Cambria Math" panose="02040503050406030204" pitchFamily="18" charset="0"/>
                        <a:cs typeface="Times New Roman" panose="02020603050405020304" pitchFamily="18" charset="0"/>
                      </a:rPr>
                      <m:t>𝑘</m:t>
                    </m:r>
                    <m:r>
                      <m:rPr>
                        <m:nor/>
                      </m:rPr>
                      <a:rPr lang="zh-CN" altLang="en-US" sz="2000" dirty="0">
                        <a:latin typeface="Times New Roman" panose="02020603050405020304" pitchFamily="18" charset="0"/>
                        <a:cs typeface="Times New Roman" panose="02020603050405020304" pitchFamily="18" charset="0"/>
                      </a:rPr>
                      <m:t>流</m:t>
                    </m:r>
                  </m:oMath>
                </a14:m>
                <a:r>
                  <a:rPr lang="zh-CN" altLang="en-US" sz="2000" dirty="0">
                    <a:latin typeface="Times New Roman" panose="02020603050405020304" pitchFamily="18" charset="0"/>
                    <a:cs typeface="Times New Roman" panose="02020603050405020304" pitchFamily="18" charset="0"/>
                  </a:rPr>
                  <a:t>的比特信干噪比，可以被表示为：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f>
                        <m:fPr>
                          <m:ctrlPr>
                            <a:rPr lang="en-US" altLang="zh-CN" sz="2000" i="1" smtClean="0">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𝑇</m:t>
                              </m:r>
                            </m:e>
                            <m:sub>
                              <m:r>
                                <m:rPr>
                                  <m:sty m:val="p"/>
                                </m:rPr>
                                <a:rPr lang="en-US" altLang="zh-CN" sz="2000" b="0" i="0" smtClean="0">
                                  <a:latin typeface="Cambria Math" panose="02040503050406030204" pitchFamily="18" charset="0"/>
                                  <a:cs typeface="Times New Roman" panose="02020603050405020304" pitchFamily="18" charset="0"/>
                                </a:rPr>
                                <m:t>s</m:t>
                              </m:r>
                            </m:sub>
                          </m:sSub>
                        </m:num>
                        <m:den>
                          <m:f>
                            <m:fPr>
                              <m:type m:val="lin"/>
                              <m:ctrlPr>
                                <a:rPr lang="en-US" altLang="zh-CN" sz="2000" i="1" smtClean="0">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e>
                              </m:d>
                            </m:num>
                            <m:den>
                              <m:r>
                                <a:rPr lang="en-US" altLang="zh-CN" sz="2000" b="0" i="1" smtClean="0">
                                  <a:latin typeface="Cambria Math" panose="02040503050406030204" pitchFamily="18" charset="0"/>
                                  <a:cs typeface="Times New Roman" panose="02020603050405020304" pitchFamily="18" charset="0"/>
                                </a:rPr>
                                <m:t>𝐵</m:t>
                              </m:r>
                            </m:den>
                          </m:f>
                        </m:den>
                      </m:f>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f>
                        <m:fPr>
                          <m:ctrlPr>
                            <a:rPr lang="en-US" altLang="zh-CN" sz="2000" i="1">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num>
                        <m:den>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表示符号信干噪比，</a:t>
                </a: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𝑇</m:t>
                        </m:r>
                      </m:e>
                      <m:sub>
                        <m:r>
                          <m:rPr>
                            <m:sty m:val="p"/>
                          </m:rPr>
                          <a:rPr lang="en-US" altLang="zh-CN" sz="2000">
                            <a:latin typeface="Cambria Math" panose="02040503050406030204" pitchFamily="18" charset="0"/>
                            <a:cs typeface="Times New Roman" panose="02020603050405020304" pitchFamily="18" charset="0"/>
                          </a:rPr>
                          <m:t>s</m:t>
                        </m:r>
                      </m:sub>
                    </m:sSub>
                  </m:oMath>
                </a14:m>
                <a:r>
                  <a:rPr lang="zh-CN" altLang="en-US" sz="2000" dirty="0">
                    <a:latin typeface="Times New Roman" panose="02020603050405020304" pitchFamily="18" charset="0"/>
                    <a:cs typeface="Times New Roman" panose="02020603050405020304" pitchFamily="18" charset="0"/>
                  </a:rPr>
                  <a:t>表示符号周期，</a:t>
                </a: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oMath>
                </a14:m>
                <a:r>
                  <a:rPr lang="zh-CN" altLang="en-US" sz="2000" dirty="0">
                    <a:latin typeface="Times New Roman" panose="02020603050405020304" pitchFamily="18" charset="0"/>
                    <a:cs typeface="Times New Roman" panose="02020603050405020304" pitchFamily="18" charset="0"/>
                  </a:rPr>
                  <a:t>表示带宽，满足</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𝑇</m:t>
                        </m:r>
                      </m:e>
                      <m:sub>
                        <m:r>
                          <m:rPr>
                            <m:sty m:val="p"/>
                          </m:rPr>
                          <a:rPr lang="en-US" altLang="zh-CN" sz="2000">
                            <a:latin typeface="Cambria Math" panose="02040503050406030204" pitchFamily="18" charset="0"/>
                            <a:cs typeface="Times New Roman" panose="02020603050405020304" pitchFamily="18" charset="0"/>
                          </a:rPr>
                          <m:t>s</m:t>
                        </m:r>
                      </m:sub>
                    </m:sSub>
                  </m:oMath>
                </a14:m>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这样，第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流的</a:t>
                </a:r>
                <a:r>
                  <a:rPr lang="en-US" altLang="zh-CN" sz="2000" dirty="0">
                    <a:latin typeface="Times New Roman" panose="02020603050405020304" pitchFamily="18" charset="0"/>
                    <a:cs typeface="Times New Roman" panose="02020603050405020304" pitchFamily="18" charset="0"/>
                  </a:rPr>
                  <a:t>BER</a:t>
                </a:r>
                <a:r>
                  <a:rPr lang="zh-CN" altLang="en-US" sz="2000" dirty="0">
                    <a:latin typeface="Times New Roman" panose="02020603050405020304" pitchFamily="18" charset="0"/>
                    <a:cs typeface="Times New Roman" panose="02020603050405020304" pitchFamily="18" charset="0"/>
                  </a:rPr>
                  <a:t>可以被表示为：</a:t>
                </a:r>
                <a14:m>
                  <m:oMath xmlns:m="http://schemas.openxmlformats.org/officeDocument/2006/math">
                    <m:sSub>
                      <m:sSubPr>
                        <m:ctrlPr>
                          <a:rPr lang="en-US" altLang="zh-CN" i="1">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𝐵𝐸𝑅</m:t>
                        </m:r>
                      </m:e>
                      <m:sub>
                        <m:r>
                          <a:rPr lang="en-US" altLang="zh-CN" i="1">
                            <a:solidFill>
                              <a:srgbClr val="FF0000"/>
                            </a:solidFill>
                            <a:latin typeface="Cambria Math" panose="02040503050406030204" pitchFamily="18" charset="0"/>
                            <a:cs typeface="Times New Roman" panose="02020603050405020304" pitchFamily="18" charset="0"/>
                          </a:rPr>
                          <m:t>𝑘</m:t>
                        </m:r>
                      </m:sub>
                    </m:sSub>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solidFill>
                              <a:srgbClr val="FF0000"/>
                            </a:solidFill>
                            <a:latin typeface="Cambria Math" panose="02040503050406030204" pitchFamily="18" charset="0"/>
                            <a:cs typeface="Times New Roman" panose="02020603050405020304" pitchFamily="18" charset="0"/>
                          </a:rPr>
                        </m:ctrlPr>
                      </m:fPr>
                      <m:num>
                        <m:r>
                          <a:rPr lang="en-US" altLang="zh-CN" i="1">
                            <a:solidFill>
                              <a:srgbClr val="FF0000"/>
                            </a:solidFill>
                            <a:latin typeface="Cambria Math" panose="02040503050406030204" pitchFamily="18" charset="0"/>
                            <a:cs typeface="Times New Roman" panose="02020603050405020304" pitchFamily="18" charset="0"/>
                          </a:rPr>
                          <m:t>2</m:t>
                        </m:r>
                        <m:r>
                          <a:rPr lang="en-US" altLang="zh-CN" i="1">
                            <a:solidFill>
                              <a:srgbClr val="FF0000"/>
                            </a:solidFill>
                            <a:latin typeface="Cambria Math" panose="02040503050406030204" pitchFamily="18" charset="0"/>
                            <a:cs typeface="Times New Roman" panose="02020603050405020304" pitchFamily="18" charset="0"/>
                          </a:rPr>
                          <m:t>−</m:t>
                        </m:r>
                        <m:f>
                          <m:fPr>
                            <m:ctrlPr>
                              <a:rPr lang="en-US" altLang="zh-CN" i="1">
                                <a:solidFill>
                                  <a:srgbClr val="FF0000"/>
                                </a:solidFill>
                                <a:latin typeface="Cambria Math" panose="02040503050406030204" pitchFamily="18" charset="0"/>
                                <a:cs typeface="Times New Roman" panose="02020603050405020304" pitchFamily="18" charset="0"/>
                              </a:rPr>
                            </m:ctrlPr>
                          </m:fPr>
                          <m:num>
                            <m:r>
                              <a:rPr lang="en-US" altLang="zh-CN" i="1">
                                <a:solidFill>
                                  <a:srgbClr val="FF0000"/>
                                </a:solidFill>
                                <a:latin typeface="Cambria Math" panose="02040503050406030204" pitchFamily="18" charset="0"/>
                                <a:cs typeface="Times New Roman" panose="02020603050405020304" pitchFamily="18" charset="0"/>
                              </a:rPr>
                              <m:t>2</m:t>
                            </m:r>
                          </m:num>
                          <m:den>
                            <m:rad>
                              <m:radPr>
                                <m:degHide m:val="on"/>
                                <m:ctrlPr>
                                  <a:rPr lang="en-US" altLang="zh-CN" i="1">
                                    <a:solidFill>
                                      <a:srgbClr val="FF0000"/>
                                    </a:solidFill>
                                    <a:latin typeface="Cambria Math" panose="02040503050406030204" pitchFamily="18" charset="0"/>
                                    <a:cs typeface="Times New Roman" panose="02020603050405020304" pitchFamily="18" charset="0"/>
                                  </a:rPr>
                                </m:ctrlPr>
                              </m:radPr>
                              <m:deg/>
                              <m:e>
                                <m:r>
                                  <a:rPr lang="en-US" altLang="zh-CN" i="1">
                                    <a:solidFill>
                                      <a:srgbClr val="FF0000"/>
                                    </a:solidFill>
                                    <a:latin typeface="Cambria Math" panose="02040503050406030204" pitchFamily="18" charset="0"/>
                                    <a:cs typeface="Times New Roman" panose="02020603050405020304" pitchFamily="18" charset="0"/>
                                  </a:rPr>
                                  <m:t>𝑀</m:t>
                                </m:r>
                              </m:e>
                            </m:rad>
                          </m:den>
                        </m:f>
                      </m:num>
                      <m:den>
                        <m:func>
                          <m:funcPr>
                            <m:ctrlPr>
                              <a:rPr lang="en-US" altLang="zh-CN" i="1">
                                <a:solidFill>
                                  <a:srgbClr val="FF0000"/>
                                </a:solidFill>
                                <a:latin typeface="Cambria Math" panose="02040503050406030204" pitchFamily="18" charset="0"/>
                                <a:cs typeface="Times New Roman" panose="02020603050405020304" pitchFamily="18" charset="0"/>
                              </a:rPr>
                            </m:ctrlPr>
                          </m:funcPr>
                          <m:fName>
                            <m:sSub>
                              <m:sSubPr>
                                <m:ctrlPr>
                                  <a:rPr lang="en-US" altLang="zh-CN" i="1">
                                    <a:solidFill>
                                      <a:srgbClr val="FF0000"/>
                                    </a:solidFill>
                                    <a:latin typeface="Cambria Math" panose="02040503050406030204" pitchFamily="18" charset="0"/>
                                    <a:cs typeface="Times New Roman" panose="02020603050405020304" pitchFamily="18" charset="0"/>
                                  </a:rPr>
                                </m:ctrlPr>
                              </m:sSubPr>
                              <m:e>
                                <m:r>
                                  <m:rPr>
                                    <m:sty m:val="p"/>
                                  </m:rPr>
                                  <a:rPr lang="en-US" altLang="zh-CN">
                                    <a:solidFill>
                                      <a:srgbClr val="FF0000"/>
                                    </a:solidFill>
                                    <a:latin typeface="Cambria Math" panose="02040503050406030204" pitchFamily="18" charset="0"/>
                                    <a:cs typeface="Times New Roman" panose="02020603050405020304" pitchFamily="18" charset="0"/>
                                  </a:rPr>
                                  <m:t>log</m:t>
                                </m:r>
                              </m:e>
                              <m:sub>
                                <m:r>
                                  <a:rPr lang="en-US" altLang="zh-CN" i="1">
                                    <a:solidFill>
                                      <a:srgbClr val="FF0000"/>
                                    </a:solidFill>
                                    <a:latin typeface="Cambria Math" panose="02040503050406030204" pitchFamily="18" charset="0"/>
                                    <a:cs typeface="Times New Roman" panose="02020603050405020304" pitchFamily="18" charset="0"/>
                                  </a:rPr>
                                  <m:t>2</m:t>
                                </m:r>
                              </m:sub>
                            </m:sSub>
                          </m:fName>
                          <m:e>
                            <m:d>
                              <m:dPr>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b="0" i="1" smtClean="0">
                                    <a:solidFill>
                                      <a:srgbClr val="FF0000"/>
                                    </a:solidFill>
                                    <a:latin typeface="Cambria Math" panose="02040503050406030204" pitchFamily="18" charset="0"/>
                                    <a:cs typeface="Times New Roman" panose="02020603050405020304" pitchFamily="18" charset="0"/>
                                  </a:rPr>
                                  <m:t>𝑀</m:t>
                                </m:r>
                              </m:e>
                            </m:d>
                          </m:e>
                        </m:func>
                      </m:den>
                    </m:f>
                    <m:r>
                      <m:rPr>
                        <m:sty m:val="p"/>
                      </m:rPr>
                      <a:rPr lang="en-US" altLang="zh-CN" b="0" i="0" smtClean="0">
                        <a:solidFill>
                          <a:srgbClr val="FF0000"/>
                        </a:solidFill>
                        <a:latin typeface="Cambria Math" panose="02040503050406030204" pitchFamily="18" charset="0"/>
                        <a:cs typeface="Times New Roman" panose="02020603050405020304" pitchFamily="18" charset="0"/>
                      </a:rPr>
                      <m:t>erfc</m:t>
                    </m:r>
                    <m:d>
                      <m:dPr>
                        <m:ctrlPr>
                          <a:rPr lang="en-US" altLang="zh-CN" b="0" i="1" smtClean="0">
                            <a:solidFill>
                              <a:srgbClr val="FF0000"/>
                            </a:solidFill>
                            <a:latin typeface="Cambria Math" panose="02040503050406030204" pitchFamily="18" charset="0"/>
                            <a:cs typeface="Times New Roman" panose="02020603050405020304" pitchFamily="18" charset="0"/>
                          </a:rPr>
                        </m:ctrlPr>
                      </m:dPr>
                      <m:e>
                        <m:rad>
                          <m:radPr>
                            <m:degHide m:val="on"/>
                            <m:ctrlPr>
                              <a:rPr lang="en-US" altLang="zh-CN" i="1">
                                <a:solidFill>
                                  <a:srgbClr val="FF0000"/>
                                </a:solidFill>
                                <a:latin typeface="Cambria Math" panose="02040503050406030204" pitchFamily="18" charset="0"/>
                                <a:cs typeface="Times New Roman" panose="02020603050405020304" pitchFamily="18" charset="0"/>
                              </a:rPr>
                            </m:ctrlPr>
                          </m:radPr>
                          <m:deg/>
                          <m:e>
                            <m:f>
                              <m:fPr>
                                <m:ctrlPr>
                                  <a:rPr lang="en-US" altLang="zh-CN" i="1">
                                    <a:solidFill>
                                      <a:srgbClr val="FF0000"/>
                                    </a:solidFill>
                                    <a:latin typeface="Cambria Math" panose="02040503050406030204" pitchFamily="18" charset="0"/>
                                    <a:cs typeface="Times New Roman" panose="02020603050405020304" pitchFamily="18" charset="0"/>
                                  </a:rPr>
                                </m:ctrlPr>
                              </m:fPr>
                              <m:num>
                                <m:r>
                                  <a:rPr lang="en-US" altLang="zh-CN" i="1">
                                    <a:solidFill>
                                      <a:srgbClr val="FF0000"/>
                                    </a:solidFill>
                                    <a:latin typeface="Cambria Math" panose="02040503050406030204" pitchFamily="18" charset="0"/>
                                    <a:cs typeface="Times New Roman" panose="02020603050405020304" pitchFamily="18" charset="0"/>
                                  </a:rPr>
                                  <m:t>3</m:t>
                                </m:r>
                                <m:d>
                                  <m:dPr>
                                    <m:ctrlPr>
                                      <a:rPr lang="en-US" altLang="zh-CN" i="1" smtClean="0">
                                        <a:solidFill>
                                          <a:srgbClr val="FF0000"/>
                                        </a:solidFill>
                                        <a:latin typeface="Cambria Math" panose="02040503050406030204" pitchFamily="18" charset="0"/>
                                        <a:cs typeface="Times New Roman" panose="02020603050405020304" pitchFamily="18" charset="0"/>
                                      </a:rPr>
                                    </m:ctrlPr>
                                  </m:dPr>
                                  <m:e>
                                    <m:sSub>
                                      <m:sSubPr>
                                        <m:ctrlPr>
                                          <a:rPr lang="en-US" altLang="zh-CN" i="1" smtClean="0">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𝑝</m:t>
                                        </m:r>
                                      </m:e>
                                      <m:sub>
                                        <m:r>
                                          <a:rPr lang="en-US" altLang="zh-CN" i="1">
                                            <a:solidFill>
                                              <a:srgbClr val="FF0000"/>
                                            </a:solidFill>
                                            <a:latin typeface="Cambria Math" panose="02040503050406030204" pitchFamily="18" charset="0"/>
                                            <a:cs typeface="Times New Roman" panose="02020603050405020304" pitchFamily="18" charset="0"/>
                                          </a:rPr>
                                          <m:t>𝑘</m:t>
                                        </m:r>
                                      </m:sub>
                                    </m:sSub>
                                    <m:sSubSup>
                                      <m:sSubSupPr>
                                        <m:ctrlPr>
                                          <a:rPr lang="en-US" altLang="zh-CN" i="1">
                                            <a:solidFill>
                                              <a:srgbClr val="FF0000"/>
                                            </a:solidFill>
                                            <a:latin typeface="Cambria Math" panose="02040503050406030204" pitchFamily="18" charset="0"/>
                                            <a:cs typeface="Times New Roman" panose="02020603050405020304" pitchFamily="18" charset="0"/>
                                          </a:rPr>
                                        </m:ctrlPr>
                                      </m:sSubSupPr>
                                      <m:e>
                                        <m:r>
                                          <a:rPr lang="zh-CN" altLang="en-US" i="1">
                                            <a:solidFill>
                                              <a:srgbClr val="FF0000"/>
                                            </a:solidFill>
                                            <a:latin typeface="Cambria Math" panose="02040503050406030204" pitchFamily="18" charset="0"/>
                                            <a:cs typeface="Times New Roman" panose="02020603050405020304" pitchFamily="18" charset="0"/>
                                          </a:rPr>
                                          <m:t>𝜎</m:t>
                                        </m:r>
                                      </m:e>
                                      <m:sub>
                                        <m:r>
                                          <a:rPr lang="en-US" altLang="zh-CN" i="1">
                                            <a:solidFill>
                                              <a:srgbClr val="FF0000"/>
                                            </a:solidFill>
                                            <a:latin typeface="Cambria Math" panose="02040503050406030204" pitchFamily="18" charset="0"/>
                                            <a:cs typeface="Times New Roman" panose="02020603050405020304" pitchFamily="18" charset="0"/>
                                          </a:rPr>
                                          <m:t>𝑘</m:t>
                                        </m:r>
                                      </m:sub>
                                      <m:sup>
                                        <m:r>
                                          <a:rPr lang="en-US" altLang="zh-CN" i="1">
                                            <a:solidFill>
                                              <a:srgbClr val="FF0000"/>
                                            </a:solidFill>
                                            <a:latin typeface="Cambria Math" panose="02040503050406030204" pitchFamily="18" charset="0"/>
                                            <a:cs typeface="Times New Roman" panose="02020603050405020304" pitchFamily="18" charset="0"/>
                                          </a:rPr>
                                          <m:t>2</m:t>
                                        </m:r>
                                      </m:sup>
                                    </m:sSubSup>
                                    <m:r>
                                      <a:rPr lang="en-US" altLang="zh-CN" i="1">
                                        <a:solidFill>
                                          <a:srgbClr val="FF0000"/>
                                        </a:solidFill>
                                        <a:latin typeface="Cambria Math" panose="02040503050406030204" pitchFamily="18" charset="0"/>
                                        <a:cs typeface="Times New Roman" panose="02020603050405020304" pitchFamily="18" charset="0"/>
                                      </a:rPr>
                                      <m:t>+</m:t>
                                    </m:r>
                                    <m:sSub>
                                      <m:sSubPr>
                                        <m:ctrlPr>
                                          <a:rPr lang="en-US" altLang="zh-CN" i="1">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𝑝</m:t>
                                        </m:r>
                                      </m:e>
                                      <m:sub>
                                        <m:r>
                                          <a:rPr lang="en-US" altLang="zh-CN" i="1">
                                            <a:solidFill>
                                              <a:srgbClr val="FF0000"/>
                                            </a:solidFill>
                                            <a:latin typeface="Cambria Math" panose="02040503050406030204" pitchFamily="18" charset="0"/>
                                            <a:cs typeface="Times New Roman" panose="02020603050405020304" pitchFamily="18" charset="0"/>
                                          </a:rPr>
                                          <m:t>𝑘</m:t>
                                        </m:r>
                                      </m:sub>
                                    </m:sSub>
                                    <m:sSubSup>
                                      <m:sSubSupPr>
                                        <m:ctrlPr>
                                          <a:rPr lang="en-US" altLang="zh-CN" i="1">
                                            <a:solidFill>
                                              <a:srgbClr val="FF0000"/>
                                            </a:solidFill>
                                            <a:latin typeface="Cambria Math" panose="02040503050406030204" pitchFamily="18" charset="0"/>
                                            <a:cs typeface="Times New Roman" panose="02020603050405020304" pitchFamily="18" charset="0"/>
                                          </a:rPr>
                                        </m:ctrlPr>
                                      </m:sSubSupPr>
                                      <m:e>
                                        <m:r>
                                          <a:rPr lang="zh-CN" altLang="en-US" i="1">
                                            <a:solidFill>
                                              <a:srgbClr val="FF0000"/>
                                            </a:solidFill>
                                            <a:latin typeface="Cambria Math" panose="02040503050406030204" pitchFamily="18" charset="0"/>
                                            <a:cs typeface="Times New Roman" panose="02020603050405020304" pitchFamily="18" charset="0"/>
                                          </a:rPr>
                                          <m:t>𝜎</m:t>
                                        </m:r>
                                      </m:e>
                                      <m:sub>
                                        <m:r>
                                          <a:rPr lang="en-US" altLang="zh-CN" i="1">
                                            <a:solidFill>
                                              <a:srgbClr val="FF0000"/>
                                            </a:solidFill>
                                            <a:latin typeface="Cambria Math" panose="02040503050406030204" pitchFamily="18" charset="0"/>
                                            <a:cs typeface="Times New Roman" panose="02020603050405020304" pitchFamily="18" charset="0"/>
                                          </a:rPr>
                                          <m:t>𝑘</m:t>
                                        </m:r>
                                      </m:sub>
                                      <m:sup>
                                        <m:r>
                                          <a:rPr lang="en-US" altLang="zh-CN" i="1">
                                            <a:solidFill>
                                              <a:srgbClr val="FF0000"/>
                                            </a:solidFill>
                                            <a:latin typeface="Cambria Math" panose="02040503050406030204" pitchFamily="18" charset="0"/>
                                            <a:cs typeface="Times New Roman" panose="02020603050405020304" pitchFamily="18" charset="0"/>
                                          </a:rPr>
                                          <m:t>2</m:t>
                                        </m:r>
                                      </m:sup>
                                    </m:sSubSup>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zh-CN" altLang="en-US" i="1">
                                            <a:solidFill>
                                              <a:srgbClr val="FF0000"/>
                                            </a:solidFill>
                                            <a:latin typeface="Cambria Math" panose="02040503050406030204" pitchFamily="18" charset="0"/>
                                            <a:cs typeface="Times New Roman" panose="02020603050405020304" pitchFamily="18" charset="0"/>
                                          </a:rPr>
                                          <m:t>𝜌</m:t>
                                        </m:r>
                                      </m:e>
                                      <m:sup>
                                        <m:r>
                                          <a:rPr lang="en-US" altLang="zh-CN" i="1">
                                            <a:solidFill>
                                              <a:srgbClr val="FF0000"/>
                                            </a:solidFill>
                                            <a:latin typeface="Cambria Math" panose="02040503050406030204" pitchFamily="18" charset="0"/>
                                            <a:cs typeface="Times New Roman" panose="02020603050405020304" pitchFamily="18" charset="0"/>
                                          </a:rPr>
                                          <m:t>2</m:t>
                                        </m:r>
                                      </m:sup>
                                    </m:sSup>
                                  </m:e>
                                </m:d>
                              </m:num>
                              <m:den>
                                <m:r>
                                  <a:rPr lang="en-US" altLang="zh-CN" b="0" i="1" smtClean="0">
                                    <a:solidFill>
                                      <a:srgbClr val="FF0000"/>
                                    </a:solidFill>
                                    <a:latin typeface="Cambria Math" panose="02040503050406030204" pitchFamily="18" charset="0"/>
                                    <a:cs typeface="Times New Roman" panose="02020603050405020304" pitchFamily="18" charset="0"/>
                                  </a:rPr>
                                  <m:t>2</m:t>
                                </m:r>
                                <m:d>
                                  <m:dPr>
                                    <m:ctrlPr>
                                      <a:rPr lang="en-US" altLang="zh-CN" i="1" smtClean="0">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𝑀</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1</m:t>
                                    </m:r>
                                  </m:e>
                                </m:d>
                                <m:d>
                                  <m:dPr>
                                    <m:ctrlPr>
                                      <a:rPr lang="en-US" altLang="zh-CN" i="1">
                                        <a:solidFill>
                                          <a:srgbClr val="FF0000"/>
                                        </a:solidFill>
                                        <a:latin typeface="Cambria Math" panose="02040503050406030204" pitchFamily="18" charset="0"/>
                                        <a:cs typeface="Times New Roman" panose="02020603050405020304" pitchFamily="18" charset="0"/>
                                      </a:rPr>
                                    </m:ctrlPr>
                                  </m:dPr>
                                  <m:e>
                                    <m:nary>
                                      <m:naryPr>
                                        <m:chr m:val="∑"/>
                                        <m:ctrlPr>
                                          <a:rPr lang="en-US" altLang="zh-CN" i="1" smtClean="0">
                                            <a:solidFill>
                                              <a:srgbClr val="FF0000"/>
                                            </a:solidFill>
                                            <a:latin typeface="Cambria Math" panose="02040503050406030204" pitchFamily="18" charset="0"/>
                                            <a:cs typeface="Times New Roman" panose="02020603050405020304" pitchFamily="18" charset="0"/>
                                          </a:rPr>
                                        </m:ctrlPr>
                                      </m:naryPr>
                                      <m:sub>
                                        <m:r>
                                          <m:rPr>
                                            <m:brk m:alnAt="23"/>
                                          </m:rPr>
                                          <a:rPr lang="en-US" altLang="zh-CN" i="1">
                                            <a:solidFill>
                                              <a:srgbClr val="FF0000"/>
                                            </a:solidFill>
                                            <a:latin typeface="Cambria Math" panose="02040503050406030204" pitchFamily="18" charset="0"/>
                                            <a:cs typeface="Times New Roman" panose="02020603050405020304" pitchFamily="18" charset="0"/>
                                          </a:rPr>
                                          <m:t>𝑖</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1</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𝑖</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𝑝</m:t>
                                            </m:r>
                                          </m:e>
                                          <m:sub>
                                            <m:r>
                                              <a:rPr lang="en-US" altLang="zh-CN" i="1">
                                                <a:solidFill>
                                                  <a:srgbClr val="FF0000"/>
                                                </a:solidFill>
                                                <a:latin typeface="Cambria Math" panose="02040503050406030204" pitchFamily="18" charset="0"/>
                                                <a:cs typeface="Times New Roman" panose="02020603050405020304" pitchFamily="18" charset="0"/>
                                              </a:rPr>
                                              <m:t>𝑖</m:t>
                                            </m:r>
                                          </m:sub>
                                        </m:sSub>
                                        <m:sSubSup>
                                          <m:sSubSupPr>
                                            <m:ctrlPr>
                                              <a:rPr lang="en-US" altLang="zh-CN" i="1" smtClean="0">
                                                <a:solidFill>
                                                  <a:srgbClr val="FF0000"/>
                                                </a:solidFill>
                                                <a:latin typeface="Cambria Math" panose="02040503050406030204" pitchFamily="18" charset="0"/>
                                                <a:cs typeface="Times New Roman" panose="02020603050405020304" pitchFamily="18" charset="0"/>
                                              </a:rPr>
                                            </m:ctrlPr>
                                          </m:sSubSupPr>
                                          <m:e>
                                            <m:r>
                                              <a:rPr lang="zh-CN" altLang="en-US" i="1">
                                                <a:solidFill>
                                                  <a:srgbClr val="FF0000"/>
                                                </a:solidFill>
                                                <a:latin typeface="Cambria Math" panose="02040503050406030204" pitchFamily="18" charset="0"/>
                                                <a:cs typeface="Times New Roman" panose="02020603050405020304" pitchFamily="18" charset="0"/>
                                              </a:rPr>
                                              <m:t>𝜎</m:t>
                                            </m:r>
                                          </m:e>
                                          <m:sub>
                                            <m:r>
                                              <a:rPr lang="en-US" altLang="zh-CN" i="1">
                                                <a:solidFill>
                                                  <a:srgbClr val="FF0000"/>
                                                </a:solidFill>
                                                <a:latin typeface="Cambria Math" panose="02040503050406030204" pitchFamily="18" charset="0"/>
                                                <a:cs typeface="Times New Roman" panose="02020603050405020304" pitchFamily="18" charset="0"/>
                                              </a:rPr>
                                              <m:t>𝑘</m:t>
                                            </m:r>
                                          </m:sub>
                                          <m:sup>
                                            <m:r>
                                              <a:rPr lang="en-US" altLang="zh-CN" i="1">
                                                <a:solidFill>
                                                  <a:srgbClr val="FF0000"/>
                                                </a:solidFill>
                                                <a:latin typeface="Cambria Math" panose="02040503050406030204" pitchFamily="18" charset="0"/>
                                                <a:cs typeface="Times New Roman" panose="02020603050405020304" pitchFamily="18" charset="0"/>
                                              </a:rPr>
                                              <m:t>2</m:t>
                                            </m:r>
                                          </m:sup>
                                        </m:sSubSup>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zh-CN" altLang="en-US" i="1">
                                                <a:solidFill>
                                                  <a:srgbClr val="FF0000"/>
                                                </a:solidFill>
                                                <a:latin typeface="Cambria Math" panose="02040503050406030204" pitchFamily="18" charset="0"/>
                                                <a:cs typeface="Times New Roman" panose="02020603050405020304" pitchFamily="18" charset="0"/>
                                              </a:rPr>
                                              <m:t>𝜌</m:t>
                                            </m:r>
                                          </m:e>
                                          <m:sup>
                                            <m:r>
                                              <a:rPr lang="en-US" altLang="zh-CN" i="1">
                                                <a:solidFill>
                                                  <a:srgbClr val="FF0000"/>
                                                </a:solidFill>
                                                <a:latin typeface="Cambria Math" panose="02040503050406030204" pitchFamily="18" charset="0"/>
                                                <a:cs typeface="Times New Roman" panose="02020603050405020304" pitchFamily="18" charset="0"/>
                                              </a:rPr>
                                              <m:t>2</m:t>
                                            </m:r>
                                          </m:sup>
                                        </m:sSup>
                                      </m:e>
                                    </m:nary>
                                    <m:r>
                                      <a:rPr lang="en-US" altLang="zh-CN" i="1">
                                        <a:solidFill>
                                          <a:srgbClr val="FF0000"/>
                                        </a:solidFill>
                                        <a:latin typeface="Cambria Math" panose="02040503050406030204" pitchFamily="18" charset="0"/>
                                        <a:cs typeface="Times New Roman" panose="02020603050405020304" pitchFamily="18" charset="0"/>
                                      </a:rPr>
                                      <m:t>+</m:t>
                                    </m:r>
                                    <m:sSubSup>
                                      <m:sSubSupPr>
                                        <m:ctrlP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bSup>
                                  </m:e>
                                </m:d>
                              </m:den>
                            </m:f>
                          </m:e>
                        </m:rad>
                      </m:e>
                    </m:d>
                  </m:oMath>
                </a14:m>
                <a:endParaRPr lang="en-US" altLang="zh-CN" dirty="0">
                  <a:latin typeface="Times New Roman" panose="02020603050405020304" pitchFamily="18" charset="0"/>
                  <a:cs typeface="Times New Roman" panose="02020603050405020304" pitchFamily="18" charset="0"/>
                </a:endParaRPr>
              </a:p>
              <a:p>
                <a:pPr algn="just">
                  <a:lnSpc>
                    <a:spcPct val="120000"/>
                  </a:lnSpc>
                </a:pPr>
                <a:endParaRPr lang="en-US" altLang="zh-CN"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rotWithShape="1">
                <a:blip r:embed="rId1"/>
                <a:stretch>
                  <a:fillRect l="-4" r="1"/>
                </a:stretch>
              </a:blipFill>
            </p:spPr>
            <p:txBody>
              <a:bodyPr/>
              <a:lstStyle/>
              <a:p>
                <a:r>
                  <a:rPr lang="zh-CN" altLang="en-US">
                    <a:noFill/>
                  </a:rPr>
                  <a:t> </a:t>
                </a:r>
              </a:p>
            </p:txBody>
          </p:sp>
        </mc:Fallback>
      </mc:AlternateContent>
      <p:sp>
        <p:nvSpPr>
          <p:cNvPr id="5" name="文本框 4"/>
          <p:cNvSpPr txBox="1"/>
          <p:nvPr/>
        </p:nvSpPr>
        <p:spPr>
          <a:xfrm>
            <a:off x="659606" y="6000161"/>
            <a:ext cx="1087278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D. P. Palomar, M. Bengtsson, and B. </a:t>
            </a:r>
            <a:r>
              <a:rPr lang="en-US" altLang="zh-CN" dirty="0" err="1">
                <a:latin typeface="Times New Roman" panose="02020603050405020304" pitchFamily="18" charset="0"/>
                <a:cs typeface="Times New Roman" panose="02020603050405020304" pitchFamily="18" charset="0"/>
              </a:rPr>
              <a:t>Ottersten</a:t>
            </a:r>
            <a:r>
              <a:rPr lang="en-US" altLang="zh-CN" dirty="0">
                <a:latin typeface="Times New Roman" panose="02020603050405020304" pitchFamily="18" charset="0"/>
                <a:cs typeface="Times New Roman" panose="02020603050405020304" pitchFamily="18" charset="0"/>
              </a:rPr>
              <a:t>, “Minimum BER linear transceivers for MIMO channels via primal decomposition,” IEEE Transactions on Signal Processing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vol. 53, no. 8, pp. 2866–2882, Aug. 2005.</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tags/tag1.xml><?xml version="1.0" encoding="utf-8"?>
<p:tagLst xmlns:p="http://schemas.openxmlformats.org/presentationml/2006/main">
  <p:tag name="commondata" val="eyJoZGlkIjoiYWU0ZDMzYmZkNzY0OWQyMTVlN2UyZjRkZDdjNDlmNT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8747</Words>
  <Application>WPS 演示</Application>
  <PresentationFormat>宽屏</PresentationFormat>
  <Paragraphs>385</Paragraphs>
  <Slides>27</Slides>
  <Notes>25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27</vt:i4>
      </vt:variant>
    </vt:vector>
  </HeadingPairs>
  <TitlesOfParts>
    <vt:vector size="40" baseType="lpstr">
      <vt:lpstr>Arial</vt:lpstr>
      <vt:lpstr>宋体</vt:lpstr>
      <vt:lpstr>Wingdings</vt:lpstr>
      <vt:lpstr>Times New Roman</vt:lpstr>
      <vt:lpstr>微软雅黑</vt:lpstr>
      <vt:lpstr>Arial</vt:lpstr>
      <vt:lpstr>等线</vt:lpstr>
      <vt:lpstr>Cambria Math</vt:lpstr>
      <vt:lpstr>等线 Light</vt:lpstr>
      <vt:lpstr>Arial Unicode MS</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Meidong Xia</dc:creator>
  <cp:lastModifiedBy>无心</cp:lastModifiedBy>
  <cp:revision>349</cp:revision>
  <dcterms:created xsi:type="dcterms:W3CDTF">2023-11-20T11:10:00Z</dcterms:created>
  <dcterms:modified xsi:type="dcterms:W3CDTF">2024-06-06T03:35:56Z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95D0AE0B84FE481583630E6DD41EC440_12</vt:lpwstr>
  </property>
  <property fmtid="{D5CDD505-2E9C-101B-9397-08002B2CF9AE}" pid="3" name="KSOProductBuildVer">
    <vt:lpwstr>2052-12.1.0.16929</vt:lpwstr>
  </property>
</Properties>
</file>